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5" r:id="rId3"/>
    <p:sldId id="319" r:id="rId4"/>
    <p:sldId id="332" r:id="rId5"/>
    <p:sldId id="341" r:id="rId6"/>
    <p:sldId id="333" r:id="rId7"/>
    <p:sldId id="334" r:id="rId8"/>
    <p:sldId id="342" r:id="rId9"/>
    <p:sldId id="349" r:id="rId10"/>
    <p:sldId id="350" r:id="rId11"/>
    <p:sldId id="351" r:id="rId12"/>
    <p:sldId id="338" r:id="rId13"/>
    <p:sldId id="352" r:id="rId14"/>
    <p:sldId id="354" r:id="rId15"/>
    <p:sldId id="335" r:id="rId16"/>
    <p:sldId id="336" r:id="rId17"/>
    <p:sldId id="337" r:id="rId18"/>
    <p:sldId id="339" r:id="rId19"/>
    <p:sldId id="353" r:id="rId20"/>
    <p:sldId id="355" r:id="rId21"/>
    <p:sldId id="356" r:id="rId22"/>
    <p:sldId id="357" r:id="rId23"/>
    <p:sldId id="346" r:id="rId24"/>
    <p:sldId id="347" r:id="rId25"/>
    <p:sldId id="358" r:id="rId26"/>
    <p:sldId id="359" r:id="rId27"/>
    <p:sldId id="340" r:id="rId28"/>
    <p:sldId id="343" r:id="rId29"/>
    <p:sldId id="344" r:id="rId30"/>
    <p:sldId id="34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232C78-A3DF-436D-92C9-F298E9BD33C4}"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22809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280734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046799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EE87DD-FFB8-40F5-AAB9-EF8DEF66EB0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62709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436224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5232C78-A3DF-436D-92C9-F298E9BD33C4}" type="datetimeFigureOut">
              <a:rPr lang="en-US" smtClean="0"/>
              <a:t>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4126806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5232C78-A3DF-436D-92C9-F298E9BD33C4}" type="datetimeFigureOut">
              <a:rPr lang="en-US" smtClean="0"/>
              <a:t>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430279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232C78-A3DF-436D-92C9-F298E9BD33C4}"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608180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232C78-A3DF-436D-92C9-F298E9BD33C4}" type="datetimeFigureOut">
              <a:rPr lang="en-US" smtClean="0"/>
              <a:t>2/12/2019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1EE87DD-FFB8-40F5-AAB9-EF8DEF66EB0F}" type="slidenum">
              <a:rPr lang="en-US" smtClean="0"/>
              <a:t>‹#›</a:t>
            </a:fld>
            <a:endParaRPr lang="en-US"/>
          </a:p>
        </p:txBody>
      </p:sp>
    </p:spTree>
    <p:extLst>
      <p:ext uri="{BB962C8B-B14F-4D97-AF65-F5344CB8AC3E}">
        <p14:creationId xmlns:p14="http://schemas.microsoft.com/office/powerpoint/2010/main" val="171892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232C78-A3DF-436D-92C9-F298E9BD33C4}"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05806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232C78-A3DF-436D-92C9-F298E9BD33C4}"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829684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232C78-A3DF-436D-92C9-F298E9BD33C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325844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232C78-A3DF-436D-92C9-F298E9BD33C4}" type="datetimeFigureOut">
              <a:rPr lang="en-US" smtClean="0"/>
              <a:t>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4808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232C78-A3DF-436D-92C9-F298E9BD33C4}" type="datetimeFigureOut">
              <a:rPr lang="en-US" smtClean="0"/>
              <a:t>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64185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5232C78-A3DF-436D-92C9-F298E9BD33C4}" type="datetimeFigureOut">
              <a:rPr lang="en-US" smtClean="0"/>
              <a:t>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98750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234914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38562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5232C78-A3DF-436D-92C9-F298E9BD33C4}" type="datetimeFigureOut">
              <a:rPr lang="en-US" smtClean="0"/>
              <a:t>2/12/2019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1EE87DD-FFB8-40F5-AAB9-EF8DEF66EB0F}" type="slidenum">
              <a:rPr lang="en-US" smtClean="0"/>
              <a:t>‹#›</a:t>
            </a:fld>
            <a:endParaRPr lang="en-US"/>
          </a:p>
        </p:txBody>
      </p:sp>
    </p:spTree>
    <p:extLst>
      <p:ext uri="{BB962C8B-B14F-4D97-AF65-F5344CB8AC3E}">
        <p14:creationId xmlns:p14="http://schemas.microsoft.com/office/powerpoint/2010/main" val="18807431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onlinelibrary.wiley.com/doi/10.1111/jssr.12287/abstrac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489" y="2733709"/>
            <a:ext cx="8144134" cy="1373070"/>
          </a:xfrm>
        </p:spPr>
        <p:txBody>
          <a:bodyPr/>
          <a:lstStyle/>
          <a:p>
            <a:r>
              <a:rPr lang="en-US" dirty="0" smtClean="0"/>
              <a:t/>
            </a:r>
            <a:br>
              <a:rPr lang="en-US" dirty="0" smtClean="0"/>
            </a:br>
            <a:r>
              <a:rPr lang="en-US" sz="4000" dirty="0" smtClean="0"/>
              <a:t>Mental Health and Christianity</a:t>
            </a:r>
            <a:br>
              <a:rPr lang="en-US" sz="4000" dirty="0" smtClean="0"/>
            </a:br>
            <a:r>
              <a:rPr lang="en-US" sz="2000" dirty="0" smtClean="0"/>
              <a:t>by Tim A. Thrasher, LMSW</a:t>
            </a:r>
            <a:endParaRPr lang="en-US" sz="2000" dirty="0"/>
          </a:p>
        </p:txBody>
      </p:sp>
      <p:sp>
        <p:nvSpPr>
          <p:cNvPr id="3" name="Subtitle 2"/>
          <p:cNvSpPr>
            <a:spLocks noGrp="1"/>
          </p:cNvSpPr>
          <p:nvPr>
            <p:ph type="subTitle" idx="1"/>
          </p:nvPr>
        </p:nvSpPr>
        <p:spPr>
          <a:xfrm>
            <a:off x="-260059" y="7105474"/>
            <a:ext cx="8540807" cy="2059499"/>
          </a:xfrm>
        </p:spPr>
        <p:txBody>
          <a:bodyPr>
            <a:normAutofit/>
          </a:bodyPr>
          <a:lstStyle/>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268170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114300" y="2171700"/>
            <a:ext cx="12077699" cy="4317023"/>
          </a:xfrm>
        </p:spPr>
        <p:txBody>
          <a:bodyPr>
            <a:normAutofit fontScale="70000" lnSpcReduction="20000"/>
          </a:bodyPr>
          <a:lstStyle/>
          <a:p>
            <a:pPr marL="0" indent="0">
              <a:buNone/>
            </a:pPr>
            <a:r>
              <a:rPr lang="en-US" sz="4000" b="1" dirty="0" smtClean="0">
                <a:latin typeface="Tahoma" panose="020B0604030504040204" pitchFamily="34" charset="0"/>
                <a:ea typeface="Tahoma" panose="020B0604030504040204" pitchFamily="34" charset="0"/>
                <a:cs typeface="Tahoma" panose="020B0604030504040204" pitchFamily="34" charset="0"/>
              </a:rPr>
              <a:t>Types of Depression:</a:t>
            </a:r>
          </a:p>
          <a:p>
            <a:r>
              <a:rPr lang="en-US" sz="4000" b="1" dirty="0">
                <a:latin typeface="Tahoma" panose="020B0604030504040204" pitchFamily="34" charset="0"/>
                <a:ea typeface="Tahoma" panose="020B0604030504040204" pitchFamily="34" charset="0"/>
                <a:cs typeface="Tahoma" panose="020B0604030504040204" pitchFamily="34" charset="0"/>
              </a:rPr>
              <a:t>Melancholic features</a:t>
            </a:r>
            <a:r>
              <a:rPr lang="en-US" sz="4000" dirty="0">
                <a:latin typeface="Tahoma" panose="020B0604030504040204" pitchFamily="34" charset="0"/>
                <a:ea typeface="Tahoma" panose="020B0604030504040204" pitchFamily="34" charset="0"/>
                <a:cs typeface="Tahoma" panose="020B0604030504040204" pitchFamily="34" charset="0"/>
              </a:rPr>
              <a:t> — severe depression with lack of response to something that used to bring pleasure and associated with early morning awakening, worsened mood in the morning, major changes in appetite, and feelings of guilt, agitation or </a:t>
            </a:r>
            <a:r>
              <a:rPr lang="en-US" sz="4000" dirty="0" smtClean="0">
                <a:latin typeface="Tahoma" panose="020B0604030504040204" pitchFamily="34" charset="0"/>
                <a:ea typeface="Tahoma" panose="020B0604030504040204" pitchFamily="34" charset="0"/>
                <a:cs typeface="Tahoma" panose="020B0604030504040204" pitchFamily="34" charset="0"/>
              </a:rPr>
              <a:t>sluggishness</a:t>
            </a:r>
            <a:endParaRPr lang="en-US" sz="4000" b="1" dirty="0" smtClean="0">
              <a:latin typeface="Tahoma" panose="020B0604030504040204" pitchFamily="34" charset="0"/>
              <a:ea typeface="Tahoma" panose="020B0604030504040204" pitchFamily="34" charset="0"/>
              <a:cs typeface="Tahoma" panose="020B0604030504040204" pitchFamily="34" charset="0"/>
            </a:endParaRPr>
          </a:p>
          <a:p>
            <a:r>
              <a:rPr lang="en-US" sz="4000" b="1" dirty="0" smtClean="0">
                <a:latin typeface="Tahoma" panose="020B0604030504040204" pitchFamily="34" charset="0"/>
                <a:ea typeface="Tahoma" panose="020B0604030504040204" pitchFamily="34" charset="0"/>
                <a:cs typeface="Tahoma" panose="020B0604030504040204" pitchFamily="34" charset="0"/>
              </a:rPr>
              <a:t>Atypical </a:t>
            </a:r>
            <a:r>
              <a:rPr lang="en-US" sz="4000" b="1" dirty="0">
                <a:latin typeface="Tahoma" panose="020B0604030504040204" pitchFamily="34" charset="0"/>
                <a:ea typeface="Tahoma" panose="020B0604030504040204" pitchFamily="34" charset="0"/>
                <a:cs typeface="Tahoma" panose="020B0604030504040204" pitchFamily="34" charset="0"/>
              </a:rPr>
              <a:t>features</a:t>
            </a:r>
            <a:r>
              <a:rPr lang="en-US" sz="4000" dirty="0">
                <a:latin typeface="Tahoma" panose="020B0604030504040204" pitchFamily="34" charset="0"/>
                <a:ea typeface="Tahoma" panose="020B0604030504040204" pitchFamily="34" charset="0"/>
                <a:cs typeface="Tahoma" panose="020B0604030504040204" pitchFamily="34" charset="0"/>
              </a:rPr>
              <a:t> — depression that includes the ability to temporarily be cheered by happy events, increased appetite, excessive need for sleep, sensitivity to rejection, and a heavy feeling in the arms or legs</a:t>
            </a:r>
          </a:p>
          <a:p>
            <a:r>
              <a:rPr lang="en-US" sz="4000" b="1" dirty="0">
                <a:latin typeface="Tahoma" panose="020B0604030504040204" pitchFamily="34" charset="0"/>
                <a:ea typeface="Tahoma" panose="020B0604030504040204" pitchFamily="34" charset="0"/>
                <a:cs typeface="Tahoma" panose="020B0604030504040204" pitchFamily="34" charset="0"/>
              </a:rPr>
              <a:t>Psychotic features</a:t>
            </a:r>
            <a:r>
              <a:rPr lang="en-US" sz="4000" dirty="0">
                <a:latin typeface="Tahoma" panose="020B0604030504040204" pitchFamily="34" charset="0"/>
                <a:ea typeface="Tahoma" panose="020B0604030504040204" pitchFamily="34" charset="0"/>
                <a:cs typeface="Tahoma" panose="020B0604030504040204" pitchFamily="34" charset="0"/>
              </a:rPr>
              <a:t> — depression accompanied by delusions or hallucinations, which may involve personal inadequacy or other negative themes</a:t>
            </a:r>
          </a:p>
          <a:p>
            <a:endParaRPr lang="en-US" dirty="0"/>
          </a:p>
        </p:txBody>
      </p:sp>
    </p:spTree>
    <p:extLst>
      <p:ext uri="{BB962C8B-B14F-4D97-AF65-F5344CB8AC3E}">
        <p14:creationId xmlns:p14="http://schemas.microsoft.com/office/powerpoint/2010/main" val="3050130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228601" y="2022230"/>
            <a:ext cx="11852030" cy="4721469"/>
          </a:xfrm>
        </p:spPr>
        <p:txBody>
          <a:bodyPr>
            <a:normAutofit/>
          </a:bodyPr>
          <a:lstStyle/>
          <a:p>
            <a:pPr marL="0" indent="0">
              <a:buNone/>
            </a:pPr>
            <a:r>
              <a:rPr lang="en-US" sz="2800" b="1" dirty="0" smtClean="0">
                <a:latin typeface="Tahoma" panose="020B0604030504040204" pitchFamily="34" charset="0"/>
                <a:ea typeface="Tahoma" panose="020B0604030504040204" pitchFamily="34" charset="0"/>
                <a:cs typeface="Tahoma" panose="020B0604030504040204" pitchFamily="34" charset="0"/>
              </a:rPr>
              <a:t>Types </a:t>
            </a:r>
            <a:r>
              <a:rPr lang="en-US" sz="2800" b="1" dirty="0">
                <a:latin typeface="Tahoma" panose="020B0604030504040204" pitchFamily="34" charset="0"/>
                <a:ea typeface="Tahoma" panose="020B0604030504040204" pitchFamily="34" charset="0"/>
                <a:cs typeface="Tahoma" panose="020B0604030504040204" pitchFamily="34" charset="0"/>
              </a:rPr>
              <a:t>of Depression:</a:t>
            </a:r>
          </a:p>
          <a:p>
            <a:r>
              <a:rPr lang="en-US" sz="2800" b="1" dirty="0" smtClean="0">
                <a:latin typeface="Tahoma" panose="020B0604030504040204" pitchFamily="34" charset="0"/>
                <a:ea typeface="Tahoma" panose="020B0604030504040204" pitchFamily="34" charset="0"/>
                <a:cs typeface="Tahoma" panose="020B0604030504040204" pitchFamily="34" charset="0"/>
              </a:rPr>
              <a:t>Catatonia</a:t>
            </a:r>
            <a:r>
              <a:rPr lang="en-US" sz="2800" dirty="0" smtClean="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depression that includes motor activity that involves either uncontrollable and purposeless movement or fixed and inflexible posture</a:t>
            </a:r>
          </a:p>
          <a:p>
            <a:r>
              <a:rPr lang="en-US" sz="2800" b="1" dirty="0" err="1">
                <a:latin typeface="Tahoma" panose="020B0604030504040204" pitchFamily="34" charset="0"/>
                <a:ea typeface="Tahoma" panose="020B0604030504040204" pitchFamily="34" charset="0"/>
                <a:cs typeface="Tahoma" panose="020B0604030504040204" pitchFamily="34" charset="0"/>
              </a:rPr>
              <a:t>Peripartum</a:t>
            </a:r>
            <a:r>
              <a:rPr lang="en-US" sz="2800" b="1" dirty="0">
                <a:latin typeface="Tahoma" panose="020B0604030504040204" pitchFamily="34" charset="0"/>
                <a:ea typeface="Tahoma" panose="020B0604030504040204" pitchFamily="34" charset="0"/>
                <a:cs typeface="Tahoma" panose="020B0604030504040204" pitchFamily="34" charset="0"/>
              </a:rPr>
              <a:t> onset</a:t>
            </a:r>
            <a:r>
              <a:rPr lang="en-US" sz="2800" dirty="0">
                <a:latin typeface="Tahoma" panose="020B0604030504040204" pitchFamily="34" charset="0"/>
                <a:ea typeface="Tahoma" panose="020B0604030504040204" pitchFamily="34" charset="0"/>
                <a:cs typeface="Tahoma" panose="020B0604030504040204" pitchFamily="34" charset="0"/>
              </a:rPr>
              <a:t> — depression that occurs during pregnancy or in the weeks or months after delivery (postpartum)</a:t>
            </a:r>
          </a:p>
          <a:p>
            <a:r>
              <a:rPr lang="en-US" sz="2800" b="1" dirty="0">
                <a:latin typeface="Tahoma" panose="020B0604030504040204" pitchFamily="34" charset="0"/>
                <a:ea typeface="Tahoma" panose="020B0604030504040204" pitchFamily="34" charset="0"/>
                <a:cs typeface="Tahoma" panose="020B0604030504040204" pitchFamily="34" charset="0"/>
              </a:rPr>
              <a:t>Seasonal pattern</a:t>
            </a:r>
            <a:r>
              <a:rPr lang="en-US" sz="2800" dirty="0">
                <a:latin typeface="Tahoma" panose="020B0604030504040204" pitchFamily="34" charset="0"/>
                <a:ea typeface="Tahoma" panose="020B0604030504040204" pitchFamily="34" charset="0"/>
                <a:cs typeface="Tahoma" panose="020B0604030504040204" pitchFamily="34" charset="0"/>
              </a:rPr>
              <a:t> — depression related to changes in seasons and reduced exposure to sunlight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43072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Christianity-Depression</a:t>
            </a:r>
            <a:endParaRPr lang="en-US" dirty="0"/>
          </a:p>
        </p:txBody>
      </p:sp>
      <p:sp>
        <p:nvSpPr>
          <p:cNvPr id="3" name="Content Placeholder 2"/>
          <p:cNvSpPr>
            <a:spLocks noGrp="1"/>
          </p:cNvSpPr>
          <p:nvPr>
            <p:ph idx="1"/>
          </p:nvPr>
        </p:nvSpPr>
        <p:spPr>
          <a:xfrm>
            <a:off x="70338" y="2039815"/>
            <a:ext cx="11992707" cy="4721470"/>
          </a:xfrm>
        </p:spPr>
        <p:txBody>
          <a:bodyPr>
            <a:noAutofit/>
          </a:bodyPr>
          <a:lstStyle/>
          <a:p>
            <a:r>
              <a:rPr lang="en-US" sz="2800" dirty="0" smtClean="0">
                <a:latin typeface="Tahoma" panose="020B0604030504040204" pitchFamily="34" charset="0"/>
                <a:ea typeface="Tahoma" panose="020B0604030504040204" pitchFamily="34" charset="0"/>
                <a:cs typeface="Tahoma" panose="020B0604030504040204" pitchFamily="34" charset="0"/>
              </a:rPr>
              <a:t>Other Disorders that cause depression symptoms:</a:t>
            </a:r>
          </a:p>
          <a:p>
            <a:pPr lvl="1"/>
            <a:r>
              <a:rPr lang="en-US" sz="2800" dirty="0" smtClean="0">
                <a:latin typeface="Tahoma" panose="020B0604030504040204" pitchFamily="34" charset="0"/>
                <a:ea typeface="Tahoma" panose="020B0604030504040204" pitchFamily="34" charset="0"/>
                <a:cs typeface="Tahoma" panose="020B0604030504040204" pitchFamily="34" charset="0"/>
              </a:rPr>
              <a:t>Bipolar Disorder-mood disorder which includes mood swings ranging from high to low</a:t>
            </a:r>
          </a:p>
          <a:p>
            <a:pPr lvl="1"/>
            <a:r>
              <a:rPr lang="en-US" sz="2800" dirty="0" smtClean="0">
                <a:latin typeface="Tahoma" panose="020B0604030504040204" pitchFamily="34" charset="0"/>
                <a:ea typeface="Tahoma" panose="020B0604030504040204" pitchFamily="34" charset="0"/>
                <a:cs typeface="Tahoma" panose="020B0604030504040204" pitchFamily="34" charset="0"/>
              </a:rPr>
              <a:t>Cyclothymic Disorder-Highs and lows milder than bipolar disorder</a:t>
            </a:r>
          </a:p>
          <a:p>
            <a:pPr lvl="1"/>
            <a:r>
              <a:rPr lang="en-US" sz="2800" dirty="0" smtClean="0">
                <a:latin typeface="Tahoma" panose="020B0604030504040204" pitchFamily="34" charset="0"/>
                <a:ea typeface="Tahoma" panose="020B0604030504040204" pitchFamily="34" charset="0"/>
                <a:cs typeface="Tahoma" panose="020B0604030504040204" pitchFamily="34" charset="0"/>
              </a:rPr>
              <a:t>Disruptive mood dysregulation disorder-mood disorder in children includes severe irritability and anger with frequent extreme temper outbursts</a:t>
            </a:r>
          </a:p>
        </p:txBody>
      </p:sp>
    </p:spTree>
    <p:extLst>
      <p:ext uri="{BB962C8B-B14F-4D97-AF65-F5344CB8AC3E}">
        <p14:creationId xmlns:p14="http://schemas.microsoft.com/office/powerpoint/2010/main" val="3745394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87924" y="2523393"/>
            <a:ext cx="11359662" cy="4123592"/>
          </a:xfrm>
        </p:spPr>
        <p:txBody>
          <a:bodyPr>
            <a:normAutofit/>
          </a:bodyPr>
          <a:lstStyle/>
          <a:p>
            <a:pPr marL="457200" lvl="1" indent="0">
              <a:buNone/>
            </a:pPr>
            <a:r>
              <a:rPr lang="en-US" sz="2800" dirty="0">
                <a:latin typeface="Tahoma" panose="020B0604030504040204" pitchFamily="34" charset="0"/>
                <a:ea typeface="Tahoma" panose="020B0604030504040204" pitchFamily="34" charset="0"/>
                <a:cs typeface="Tahoma" panose="020B0604030504040204" pitchFamily="34" charset="0"/>
              </a:rPr>
              <a:t>Other Disorders that cause depression symptoms:</a:t>
            </a:r>
          </a:p>
          <a:p>
            <a:pPr lvl="1"/>
            <a:r>
              <a:rPr lang="en-US" sz="2800" dirty="0" smtClean="0">
                <a:latin typeface="Tahoma" panose="020B0604030504040204" pitchFamily="34" charset="0"/>
                <a:ea typeface="Tahoma" panose="020B0604030504040204" pitchFamily="34" charset="0"/>
                <a:cs typeface="Tahoma" panose="020B0604030504040204" pitchFamily="34" charset="0"/>
              </a:rPr>
              <a:t>Persistent </a:t>
            </a:r>
            <a:r>
              <a:rPr lang="en-US" sz="2800" dirty="0">
                <a:latin typeface="Tahoma" panose="020B0604030504040204" pitchFamily="34" charset="0"/>
                <a:ea typeface="Tahoma" panose="020B0604030504040204" pitchFamily="34" charset="0"/>
                <a:cs typeface="Tahoma" panose="020B0604030504040204" pitchFamily="34" charset="0"/>
              </a:rPr>
              <a:t>depressive disorder-Dysthymia-less severe but more chronic-prevents normal functioning in your daily routine and living life fully</a:t>
            </a:r>
          </a:p>
          <a:p>
            <a:pPr lvl="1"/>
            <a:r>
              <a:rPr lang="en-US" sz="2800" dirty="0">
                <a:latin typeface="Tahoma" panose="020B0604030504040204" pitchFamily="34" charset="0"/>
                <a:ea typeface="Tahoma" panose="020B0604030504040204" pitchFamily="34" charset="0"/>
                <a:cs typeface="Tahoma" panose="020B0604030504040204" pitchFamily="34" charset="0"/>
              </a:rPr>
              <a:t>Premenstrual dysphoric disorder-depression symptoms associated with hormone changes related to a women’s cycle</a:t>
            </a:r>
          </a:p>
          <a:p>
            <a:pPr lvl="1"/>
            <a:r>
              <a:rPr lang="en-US" sz="2800" dirty="0">
                <a:latin typeface="Tahoma" panose="020B0604030504040204" pitchFamily="34" charset="0"/>
                <a:ea typeface="Tahoma" panose="020B0604030504040204" pitchFamily="34" charset="0"/>
                <a:cs typeface="Tahoma" panose="020B0604030504040204" pitchFamily="34" charset="0"/>
              </a:rPr>
              <a:t>Other </a:t>
            </a:r>
            <a:r>
              <a:rPr lang="en-US" sz="2800" dirty="0" err="1">
                <a:latin typeface="Tahoma" panose="020B0604030504040204" pitchFamily="34" charset="0"/>
                <a:ea typeface="Tahoma" panose="020B0604030504040204" pitchFamily="34" charset="0"/>
                <a:cs typeface="Tahoma" panose="020B0604030504040204" pitchFamily="34" charset="0"/>
              </a:rPr>
              <a:t>dispressive</a:t>
            </a:r>
            <a:r>
              <a:rPr lang="en-US" sz="2800" dirty="0">
                <a:latin typeface="Tahoma" panose="020B0604030504040204" pitchFamily="34" charset="0"/>
                <a:ea typeface="Tahoma" panose="020B0604030504040204" pitchFamily="34" charset="0"/>
                <a:cs typeface="Tahoma" panose="020B0604030504040204" pitchFamily="34" charset="0"/>
              </a:rPr>
              <a:t> disorders-depression caused by drugs or medical condition</a:t>
            </a:r>
          </a:p>
          <a:p>
            <a:endParaRPr lang="en-US" dirty="0"/>
          </a:p>
        </p:txBody>
      </p:sp>
    </p:spTree>
    <p:extLst>
      <p:ext uri="{BB962C8B-B14F-4D97-AF65-F5344CB8AC3E}">
        <p14:creationId xmlns:p14="http://schemas.microsoft.com/office/powerpoint/2010/main" val="2480604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19908" y="1948980"/>
            <a:ext cx="9355015" cy="4807881"/>
          </a:xfrm>
        </p:spPr>
      </p:pic>
    </p:spTree>
    <p:extLst>
      <p:ext uri="{BB962C8B-B14F-4D97-AF65-F5344CB8AC3E}">
        <p14:creationId xmlns:p14="http://schemas.microsoft.com/office/powerpoint/2010/main" val="2872365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Christianity-Depression</a:t>
            </a:r>
            <a:endParaRPr lang="en-US" dirty="0"/>
          </a:p>
        </p:txBody>
      </p:sp>
      <p:sp>
        <p:nvSpPr>
          <p:cNvPr id="3" name="Content Placeholder 2"/>
          <p:cNvSpPr>
            <a:spLocks noGrp="1"/>
          </p:cNvSpPr>
          <p:nvPr>
            <p:ph idx="1"/>
          </p:nvPr>
        </p:nvSpPr>
        <p:spPr>
          <a:xfrm>
            <a:off x="680321" y="1995854"/>
            <a:ext cx="9613861" cy="4686300"/>
          </a:xfrm>
        </p:spPr>
        <p:txBody>
          <a:bodyPr>
            <a:noAutofit/>
          </a:bodyPr>
          <a:lstStyle/>
          <a:p>
            <a:endParaRPr lang="en-US" sz="2800" dirty="0" smtClean="0">
              <a:latin typeface="Tahoma" panose="020B0604030504040204" pitchFamily="34" charset="0"/>
              <a:ea typeface="Tahoma" panose="020B0604030504040204" pitchFamily="34" charset="0"/>
              <a:cs typeface="Tahoma" panose="020B0604030504040204" pitchFamily="34" charset="0"/>
            </a:endParaRPr>
          </a:p>
          <a:p>
            <a:r>
              <a:rPr lang="en-US" sz="2800" dirty="0" smtClean="0">
                <a:latin typeface="Tahoma" panose="020B0604030504040204" pitchFamily="34" charset="0"/>
                <a:ea typeface="Tahoma" panose="020B0604030504040204" pitchFamily="34" charset="0"/>
                <a:cs typeface="Tahoma" panose="020B0604030504040204" pitchFamily="34" charset="0"/>
              </a:rPr>
              <a:t>A </a:t>
            </a:r>
            <a:r>
              <a:rPr lang="en-US" sz="2800" dirty="0">
                <a:latin typeface="Tahoma" panose="020B0604030504040204" pitchFamily="34" charset="0"/>
                <a:ea typeface="Tahoma" panose="020B0604030504040204" pitchFamily="34" charset="0"/>
                <a:cs typeface="Tahoma" panose="020B0604030504040204" pitchFamily="34" charset="0"/>
              </a:rPr>
              <a:t>mental health disorder characterized by persistently depressed mood or loss of interest in activities, causing significant impairment in daily life</a:t>
            </a:r>
            <a:r>
              <a:rPr lang="en-US" sz="2800" dirty="0" smtClean="0">
                <a:latin typeface="Tahoma" panose="020B0604030504040204" pitchFamily="34" charset="0"/>
                <a:ea typeface="Tahoma" panose="020B0604030504040204" pitchFamily="34" charset="0"/>
                <a:cs typeface="Tahoma" panose="020B0604030504040204" pitchFamily="34" charset="0"/>
              </a:rPr>
              <a:t>.</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Very </a:t>
            </a:r>
            <a:r>
              <a:rPr lang="en-US" sz="2800" dirty="0" smtClean="0">
                <a:latin typeface="Tahoma" panose="020B0604030504040204" pitchFamily="34" charset="0"/>
                <a:ea typeface="Tahoma" panose="020B0604030504040204" pitchFamily="34" charset="0"/>
                <a:cs typeface="Tahoma" panose="020B0604030504040204" pitchFamily="34" charset="0"/>
              </a:rPr>
              <a:t>common</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More than 3 million US cases per year</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96241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Christianity-Depression</a:t>
            </a:r>
            <a:endParaRPr lang="en-US" dirty="0"/>
          </a:p>
        </p:txBody>
      </p:sp>
      <p:sp>
        <p:nvSpPr>
          <p:cNvPr id="3" name="Content Placeholder 2"/>
          <p:cNvSpPr>
            <a:spLocks noGrp="1"/>
          </p:cNvSpPr>
          <p:nvPr>
            <p:ph idx="1"/>
          </p:nvPr>
        </p:nvSpPr>
        <p:spPr>
          <a:xfrm>
            <a:off x="680321" y="1960684"/>
            <a:ext cx="9613861" cy="4897316"/>
          </a:xfrm>
        </p:spPr>
        <p:txBody>
          <a:bodyPr>
            <a:normAutofit/>
          </a:bodyPr>
          <a:lstStyle/>
          <a:p>
            <a:endParaRPr lang="en-US" sz="3000" dirty="0" smtClean="0">
              <a:latin typeface="Tahoma" panose="020B0604030504040204" pitchFamily="34" charset="0"/>
              <a:ea typeface="Tahoma" panose="020B0604030504040204" pitchFamily="34" charset="0"/>
              <a:cs typeface="Tahoma" panose="020B0604030504040204" pitchFamily="34" charset="0"/>
            </a:endParaRPr>
          </a:p>
          <a:p>
            <a:r>
              <a:rPr lang="en-US" sz="3000" dirty="0" smtClean="0">
                <a:latin typeface="Tahoma" panose="020B0604030504040204" pitchFamily="34" charset="0"/>
                <a:ea typeface="Tahoma" panose="020B0604030504040204" pitchFamily="34" charset="0"/>
                <a:cs typeface="Tahoma" panose="020B0604030504040204" pitchFamily="34" charset="0"/>
              </a:rPr>
              <a:t>Treatable </a:t>
            </a:r>
            <a:r>
              <a:rPr lang="en-US" sz="3000" dirty="0">
                <a:latin typeface="Tahoma" panose="020B0604030504040204" pitchFamily="34" charset="0"/>
                <a:ea typeface="Tahoma" panose="020B0604030504040204" pitchFamily="34" charset="0"/>
                <a:cs typeface="Tahoma" panose="020B0604030504040204" pitchFamily="34" charset="0"/>
              </a:rPr>
              <a:t>by a medical </a:t>
            </a:r>
            <a:r>
              <a:rPr lang="en-US" sz="3000" dirty="0" smtClean="0">
                <a:latin typeface="Tahoma" panose="020B0604030504040204" pitchFamily="34" charset="0"/>
                <a:ea typeface="Tahoma" panose="020B0604030504040204" pitchFamily="34" charset="0"/>
                <a:cs typeface="Tahoma" panose="020B0604030504040204" pitchFamily="34" charset="0"/>
              </a:rPr>
              <a:t>professional</a:t>
            </a:r>
          </a:p>
          <a:p>
            <a:pPr marL="0" indent="0">
              <a:buNone/>
            </a:pPr>
            <a:endParaRPr lang="en-US" sz="3000" dirty="0">
              <a:latin typeface="Tahoma" panose="020B0604030504040204" pitchFamily="34" charset="0"/>
              <a:ea typeface="Tahoma" panose="020B0604030504040204" pitchFamily="34" charset="0"/>
              <a:cs typeface="Tahoma" panose="020B0604030504040204" pitchFamily="34" charset="0"/>
            </a:endParaRPr>
          </a:p>
          <a:p>
            <a:r>
              <a:rPr lang="en-US" sz="3000" dirty="0" smtClean="0">
                <a:latin typeface="Tahoma" panose="020B0604030504040204" pitchFamily="34" charset="0"/>
                <a:ea typeface="Tahoma" panose="020B0604030504040204" pitchFamily="34" charset="0"/>
                <a:cs typeface="Tahoma" panose="020B0604030504040204" pitchFamily="34" charset="0"/>
              </a:rPr>
              <a:t>Possible </a:t>
            </a:r>
            <a:r>
              <a:rPr lang="en-US" sz="3000" dirty="0">
                <a:latin typeface="Tahoma" panose="020B0604030504040204" pitchFamily="34" charset="0"/>
                <a:ea typeface="Tahoma" panose="020B0604030504040204" pitchFamily="34" charset="0"/>
                <a:cs typeface="Tahoma" panose="020B0604030504040204" pitchFamily="34" charset="0"/>
              </a:rPr>
              <a:t>causes include a combination of biological, psychological, and social sources of distress. Increasingly, research suggests these factors may cause changes in brain function, including altered activity of certain neural circuits in the brain</a:t>
            </a:r>
            <a:r>
              <a:rPr lang="en-US" sz="3000" dirty="0" smtClean="0">
                <a:latin typeface="Tahoma" panose="020B0604030504040204" pitchFamily="34" charset="0"/>
                <a:ea typeface="Tahoma" panose="020B0604030504040204" pitchFamily="34" charset="0"/>
                <a:cs typeface="Tahoma" panose="020B0604030504040204" pitchFamily="34" charset="0"/>
              </a:rPr>
              <a:t>.</a:t>
            </a:r>
            <a:endParaRPr lang="en-US" sz="3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5496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Christianity-Depression</a:t>
            </a:r>
            <a:endParaRPr lang="en-US" dirty="0"/>
          </a:p>
        </p:txBody>
      </p:sp>
      <p:sp>
        <p:nvSpPr>
          <p:cNvPr id="3" name="Content Placeholder 2"/>
          <p:cNvSpPr>
            <a:spLocks noGrp="1"/>
          </p:cNvSpPr>
          <p:nvPr>
            <p:ph idx="1"/>
          </p:nvPr>
        </p:nvSpPr>
        <p:spPr>
          <a:xfrm>
            <a:off x="202223" y="1960684"/>
            <a:ext cx="11623431" cy="5029201"/>
          </a:xfrm>
        </p:spPr>
        <p:txBody>
          <a:bodyPr/>
          <a:lstStyle/>
          <a:p>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sz="2800" dirty="0" smtClean="0">
                <a:latin typeface="Tahoma" panose="020B0604030504040204" pitchFamily="34" charset="0"/>
                <a:ea typeface="Tahoma" panose="020B0604030504040204" pitchFamily="34" charset="0"/>
                <a:cs typeface="Tahoma" panose="020B0604030504040204" pitchFamily="34" charset="0"/>
              </a:rPr>
              <a:t>The </a:t>
            </a:r>
            <a:r>
              <a:rPr lang="en-US" sz="2800" dirty="0">
                <a:latin typeface="Tahoma" panose="020B0604030504040204" pitchFamily="34" charset="0"/>
                <a:ea typeface="Tahoma" panose="020B0604030504040204" pitchFamily="34" charset="0"/>
                <a:cs typeface="Tahoma" panose="020B0604030504040204" pitchFamily="34" charset="0"/>
              </a:rPr>
              <a:t>persistent feeling of sadness or loss of interest that characterizes major depression can lead to a range of behavioral and physical symptoms. These may include changes in sleep, appetite, energy level, concentration, daily behavior, or self-esteem. Depression can also be associated with thoughts of suicide</a:t>
            </a:r>
            <a:r>
              <a:rPr lang="en-US" sz="2800" dirty="0" smtClean="0">
                <a:latin typeface="Tahoma" panose="020B0604030504040204" pitchFamily="34" charset="0"/>
                <a:ea typeface="Tahoma" panose="020B0604030504040204" pitchFamily="34" charset="0"/>
                <a:cs typeface="Tahoma" panose="020B0604030504040204" pitchFamily="34" charset="0"/>
              </a:rPr>
              <a:t>.</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The mainstay of treatment is usually medication, talk therapy, or a combination of the two. Increasingly, research suggests these treatments may normalize brain changes associated with depression.</a:t>
            </a:r>
          </a:p>
          <a:p>
            <a:endParaRPr lang="en-US" sz="2800" dirty="0"/>
          </a:p>
        </p:txBody>
      </p:sp>
    </p:spTree>
    <p:extLst>
      <p:ext uri="{BB962C8B-B14F-4D97-AF65-F5344CB8AC3E}">
        <p14:creationId xmlns:p14="http://schemas.microsoft.com/office/powerpoint/2010/main" val="4040066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123092" y="2022230"/>
            <a:ext cx="11878407" cy="4668715"/>
          </a:xfrm>
        </p:spPr>
        <p:txBody>
          <a:bodyPr>
            <a:normAutofit fontScale="92500"/>
          </a:bodyPr>
          <a:lstStyle/>
          <a:p>
            <a:r>
              <a:rPr lang="en-US" sz="2800" b="1" dirty="0">
                <a:latin typeface="Tahoma" panose="020B0604030504040204" pitchFamily="34" charset="0"/>
                <a:ea typeface="Tahoma" panose="020B0604030504040204" pitchFamily="34" charset="0"/>
                <a:cs typeface="Tahoma" panose="020B0604030504040204" pitchFamily="34" charset="0"/>
              </a:rPr>
              <a:t>People may experience:</a:t>
            </a:r>
          </a:p>
          <a:p>
            <a:r>
              <a:rPr lang="en-US" sz="2800" b="1" dirty="0">
                <a:latin typeface="Tahoma" panose="020B0604030504040204" pitchFamily="34" charset="0"/>
                <a:ea typeface="Tahoma" panose="020B0604030504040204" pitchFamily="34" charset="0"/>
                <a:cs typeface="Tahoma" panose="020B0604030504040204" pitchFamily="34" charset="0"/>
              </a:rPr>
              <a:t>Mood: </a:t>
            </a:r>
            <a:r>
              <a:rPr lang="en-US" sz="2800" dirty="0">
                <a:latin typeface="Tahoma" panose="020B0604030504040204" pitchFamily="34" charset="0"/>
                <a:ea typeface="Tahoma" panose="020B0604030504040204" pitchFamily="34" charset="0"/>
                <a:cs typeface="Tahoma" panose="020B0604030504040204" pitchFamily="34" charset="0"/>
              </a:rPr>
              <a:t>anxiety, apathy, general discontent, guilt, hopelessness, loss of interest, loss of interest or pleasure in activities, mood swings, or sadness</a:t>
            </a:r>
          </a:p>
          <a:p>
            <a:r>
              <a:rPr lang="en-US" sz="2800" b="1" dirty="0">
                <a:latin typeface="Tahoma" panose="020B0604030504040204" pitchFamily="34" charset="0"/>
                <a:ea typeface="Tahoma" panose="020B0604030504040204" pitchFamily="34" charset="0"/>
                <a:cs typeface="Tahoma" panose="020B0604030504040204" pitchFamily="34" charset="0"/>
              </a:rPr>
              <a:t>Behavioral: </a:t>
            </a:r>
            <a:r>
              <a:rPr lang="en-US" sz="2800" dirty="0">
                <a:latin typeface="Tahoma" panose="020B0604030504040204" pitchFamily="34" charset="0"/>
                <a:ea typeface="Tahoma" panose="020B0604030504040204" pitchFamily="34" charset="0"/>
                <a:cs typeface="Tahoma" panose="020B0604030504040204" pitchFamily="34" charset="0"/>
              </a:rPr>
              <a:t>agitation, excessive crying, irritability, restlessness, or social isolation</a:t>
            </a:r>
          </a:p>
          <a:p>
            <a:r>
              <a:rPr lang="en-US" sz="2800" b="1" dirty="0">
                <a:latin typeface="Tahoma" panose="020B0604030504040204" pitchFamily="34" charset="0"/>
                <a:ea typeface="Tahoma" panose="020B0604030504040204" pitchFamily="34" charset="0"/>
                <a:cs typeface="Tahoma" panose="020B0604030504040204" pitchFamily="34" charset="0"/>
              </a:rPr>
              <a:t>Sleep: </a:t>
            </a:r>
            <a:r>
              <a:rPr lang="en-US" sz="2800" dirty="0">
                <a:latin typeface="Tahoma" panose="020B0604030504040204" pitchFamily="34" charset="0"/>
                <a:ea typeface="Tahoma" panose="020B0604030504040204" pitchFamily="34" charset="0"/>
                <a:cs typeface="Tahoma" panose="020B0604030504040204" pitchFamily="34" charset="0"/>
              </a:rPr>
              <a:t>early awakening, excess sleepiness, insomnia, or restless sleep</a:t>
            </a:r>
          </a:p>
          <a:p>
            <a:r>
              <a:rPr lang="en-US" sz="2800" b="1" dirty="0">
                <a:latin typeface="Tahoma" panose="020B0604030504040204" pitchFamily="34" charset="0"/>
                <a:ea typeface="Tahoma" panose="020B0604030504040204" pitchFamily="34" charset="0"/>
                <a:cs typeface="Tahoma" panose="020B0604030504040204" pitchFamily="34" charset="0"/>
              </a:rPr>
              <a:t>Whole body: </a:t>
            </a:r>
            <a:r>
              <a:rPr lang="en-US" sz="2800" dirty="0">
                <a:latin typeface="Tahoma" panose="020B0604030504040204" pitchFamily="34" charset="0"/>
                <a:ea typeface="Tahoma" panose="020B0604030504040204" pitchFamily="34" charset="0"/>
                <a:cs typeface="Tahoma" panose="020B0604030504040204" pitchFamily="34" charset="0"/>
              </a:rPr>
              <a:t>excessive hunger, fatigue, or loss of appetite</a:t>
            </a:r>
          </a:p>
          <a:p>
            <a:r>
              <a:rPr lang="en-US" sz="2800" b="1" dirty="0">
                <a:latin typeface="Tahoma" panose="020B0604030504040204" pitchFamily="34" charset="0"/>
                <a:ea typeface="Tahoma" panose="020B0604030504040204" pitchFamily="34" charset="0"/>
                <a:cs typeface="Tahoma" panose="020B0604030504040204" pitchFamily="34" charset="0"/>
              </a:rPr>
              <a:t>Cognitive: </a:t>
            </a:r>
            <a:r>
              <a:rPr lang="en-US" sz="2800" dirty="0">
                <a:latin typeface="Tahoma" panose="020B0604030504040204" pitchFamily="34" charset="0"/>
                <a:ea typeface="Tahoma" panose="020B0604030504040204" pitchFamily="34" charset="0"/>
                <a:cs typeface="Tahoma" panose="020B0604030504040204" pitchFamily="34" charset="0"/>
              </a:rPr>
              <a:t>lack of concentration, slowness in activity, or thoughts of suicide</a:t>
            </a:r>
          </a:p>
          <a:p>
            <a:r>
              <a:rPr lang="en-US" sz="2800" b="1" dirty="0">
                <a:latin typeface="Tahoma" panose="020B0604030504040204" pitchFamily="34" charset="0"/>
                <a:ea typeface="Tahoma" panose="020B0604030504040204" pitchFamily="34" charset="0"/>
                <a:cs typeface="Tahoma" panose="020B0604030504040204" pitchFamily="34" charset="0"/>
              </a:rPr>
              <a:t>Weight: </a:t>
            </a:r>
            <a:r>
              <a:rPr lang="en-US" sz="2800" dirty="0">
                <a:latin typeface="Tahoma" panose="020B0604030504040204" pitchFamily="34" charset="0"/>
                <a:ea typeface="Tahoma" panose="020B0604030504040204" pitchFamily="34" charset="0"/>
                <a:cs typeface="Tahoma" panose="020B0604030504040204" pitchFamily="34" charset="0"/>
              </a:rPr>
              <a:t>weight gain or weight loss</a:t>
            </a:r>
          </a:p>
          <a:p>
            <a:r>
              <a:rPr lang="en-US" sz="2800" b="1" dirty="0">
                <a:latin typeface="Tahoma" panose="020B0604030504040204" pitchFamily="34" charset="0"/>
                <a:ea typeface="Tahoma" panose="020B0604030504040204" pitchFamily="34" charset="0"/>
                <a:cs typeface="Tahoma" panose="020B0604030504040204" pitchFamily="34" charset="0"/>
              </a:rPr>
              <a:t>Also common: </a:t>
            </a:r>
            <a:r>
              <a:rPr lang="en-US" sz="2800" dirty="0">
                <a:latin typeface="Tahoma" panose="020B0604030504040204" pitchFamily="34" charset="0"/>
                <a:ea typeface="Tahoma" panose="020B0604030504040204" pitchFamily="34" charset="0"/>
                <a:cs typeface="Tahoma" panose="020B0604030504040204" pitchFamily="34" charset="0"/>
              </a:rPr>
              <a:t>poor appetite or repeatedly going over thoughts</a:t>
            </a:r>
          </a:p>
          <a:p>
            <a:endParaRPr lang="en-US" dirty="0"/>
          </a:p>
        </p:txBody>
      </p:sp>
    </p:spTree>
    <p:extLst>
      <p:ext uri="{BB962C8B-B14F-4D97-AF65-F5344CB8AC3E}">
        <p14:creationId xmlns:p14="http://schemas.microsoft.com/office/powerpoint/2010/main" val="2600798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2336873"/>
            <a:ext cx="10362817" cy="4389242"/>
          </a:xfrm>
        </p:spPr>
        <p:txBody>
          <a:bodyPr>
            <a:normAutofit/>
          </a:bodyPr>
          <a:lstStyle/>
          <a:p>
            <a:pPr marL="0" indent="0">
              <a:buNone/>
            </a:pPr>
            <a:r>
              <a:rPr lang="en-US" sz="2800" dirty="0" smtClean="0">
                <a:latin typeface="Tahoma" panose="020B0604030504040204" pitchFamily="34" charset="0"/>
                <a:ea typeface="Tahoma" panose="020B0604030504040204" pitchFamily="34" charset="0"/>
                <a:cs typeface="Tahoma" panose="020B0604030504040204" pitchFamily="34" charset="0"/>
              </a:rPr>
              <a:t>Treatment:</a:t>
            </a:r>
          </a:p>
          <a:p>
            <a:r>
              <a:rPr lang="en-US" sz="2800" dirty="0">
                <a:latin typeface="Tahoma" panose="020B0604030504040204" pitchFamily="34" charset="0"/>
                <a:ea typeface="Tahoma" panose="020B0604030504040204" pitchFamily="34" charset="0"/>
                <a:cs typeface="Tahoma" panose="020B0604030504040204" pitchFamily="34" charset="0"/>
              </a:rPr>
              <a:t>Medications and psychotherapy are effective for most people with depression. Your primary care doctor or psychiatrist can prescribe medications to relieve symptoms. However, many people with depression also benefit from seeing a psychiatrist, psychologist or other mental health professional.</a:t>
            </a:r>
          </a:p>
          <a:p>
            <a:r>
              <a:rPr lang="en-US" sz="2800" dirty="0">
                <a:latin typeface="Tahoma" panose="020B0604030504040204" pitchFamily="34" charset="0"/>
                <a:ea typeface="Tahoma" panose="020B0604030504040204" pitchFamily="34" charset="0"/>
                <a:cs typeface="Tahoma" panose="020B0604030504040204" pitchFamily="34" charset="0"/>
              </a:rPr>
              <a:t>If you have severe depression, you may need a hospital stay, or you may need to participate in an outpatient treatment program until your symptoms improve.</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108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541864"/>
            <a:ext cx="10116310" cy="4219663"/>
          </a:xfrm>
        </p:spPr>
        <p:txBody>
          <a:bodyPr>
            <a:normAutofit/>
          </a:bodyPr>
          <a:lstStyle/>
          <a:p>
            <a:pPr marL="0" indent="0">
              <a:buNone/>
            </a:pPr>
            <a:r>
              <a:rPr lang="en-US" sz="2800" dirty="0" smtClean="0"/>
              <a:t>Mental Illness does affect our ability to comprehend God’s plan by preventing rational/logical thought.</a:t>
            </a:r>
          </a:p>
          <a:p>
            <a:pPr marL="0" indent="0">
              <a:buNone/>
            </a:pPr>
            <a:endParaRPr lang="en-US" sz="2800" dirty="0"/>
          </a:p>
          <a:p>
            <a:pPr marL="0" indent="0">
              <a:buNone/>
            </a:pPr>
            <a:r>
              <a:rPr lang="en-US" sz="2800" dirty="0" smtClean="0"/>
              <a:t>Mental illness does affect our ability to comprehend God’s plan by limiting our ability to process truth. </a:t>
            </a:r>
          </a:p>
          <a:p>
            <a:pPr marL="0" indent="0">
              <a:buNone/>
            </a:pPr>
            <a:endParaRPr lang="en-US" sz="2800" dirty="0"/>
          </a:p>
          <a:p>
            <a:pPr marL="0" indent="0">
              <a:buNone/>
            </a:pPr>
            <a:r>
              <a:rPr lang="en-US" sz="2800" dirty="0" smtClean="0"/>
              <a:t>Mental illness at times causes us to be unable to realize the importance of faith in God. </a:t>
            </a:r>
            <a:endParaRPr lang="en-US" sz="2800" dirty="0"/>
          </a:p>
        </p:txBody>
      </p:sp>
    </p:spTree>
    <p:extLst>
      <p:ext uri="{BB962C8B-B14F-4D97-AF65-F5344CB8AC3E}">
        <p14:creationId xmlns:p14="http://schemas.microsoft.com/office/powerpoint/2010/main" val="3056696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81483" y="2004491"/>
            <a:ext cx="8994529" cy="4704895"/>
          </a:xfrm>
        </p:spPr>
      </p:pic>
    </p:spTree>
    <p:extLst>
      <p:ext uri="{BB962C8B-B14F-4D97-AF65-F5344CB8AC3E}">
        <p14:creationId xmlns:p14="http://schemas.microsoft.com/office/powerpoint/2010/main" val="1922258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3485" y="2051691"/>
            <a:ext cx="8273561" cy="4548187"/>
          </a:xfrm>
        </p:spPr>
      </p:pic>
    </p:spTree>
    <p:extLst>
      <p:ext uri="{BB962C8B-B14F-4D97-AF65-F5344CB8AC3E}">
        <p14:creationId xmlns:p14="http://schemas.microsoft.com/office/powerpoint/2010/main" val="350848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9484" y="2224455"/>
            <a:ext cx="8106508" cy="4417871"/>
          </a:xfrm>
        </p:spPr>
      </p:pic>
      <p:sp>
        <p:nvSpPr>
          <p:cNvPr id="5" name="TextBox 4"/>
          <p:cNvSpPr txBox="1"/>
          <p:nvPr/>
        </p:nvSpPr>
        <p:spPr>
          <a:xfrm>
            <a:off x="835269" y="1962845"/>
            <a:ext cx="2672862" cy="523220"/>
          </a:xfrm>
          <a:prstGeom prst="rect">
            <a:avLst/>
          </a:prstGeom>
          <a:noFill/>
        </p:spPr>
        <p:txBody>
          <a:bodyPr wrap="square" rtlCol="0">
            <a:spAutoFit/>
          </a:bodyPr>
          <a:lstStyle/>
          <a:p>
            <a:r>
              <a:rPr lang="en-US" sz="2800" dirty="0" smtClean="0">
                <a:latin typeface="Tahoma" panose="020B0604030504040204" pitchFamily="34" charset="0"/>
                <a:ea typeface="Tahoma" panose="020B0604030504040204" pitchFamily="34" charset="0"/>
                <a:cs typeface="Tahoma" panose="020B0604030504040204" pitchFamily="34" charset="0"/>
              </a:rPr>
              <a:t>Mark 5: 1-20</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603355" y="2486065"/>
            <a:ext cx="3186129" cy="5232202"/>
          </a:xfrm>
          <a:prstGeom prst="rect">
            <a:avLst/>
          </a:prstGeom>
          <a:noFill/>
        </p:spPr>
        <p:txBody>
          <a:bodyPr wrap="square" rtlCol="0">
            <a:spAutoFit/>
          </a:bodyPr>
          <a:lstStyle/>
          <a:p>
            <a:r>
              <a:rPr lang="en-US" sz="2800" dirty="0" smtClean="0">
                <a:latin typeface="Tahoma" panose="020B0604030504040204" pitchFamily="34" charset="0"/>
                <a:ea typeface="Tahoma" panose="020B0604030504040204" pitchFamily="34" charset="0"/>
                <a:cs typeface="Tahoma" panose="020B0604030504040204" pitchFamily="34" charset="0"/>
              </a:rPr>
              <a:t>Man with unclean spirit</a:t>
            </a:r>
          </a:p>
          <a:p>
            <a:r>
              <a:rPr lang="en-US" sz="2800" dirty="0" smtClean="0">
                <a:latin typeface="Tahoma" panose="020B0604030504040204" pitchFamily="34" charset="0"/>
                <a:ea typeface="Tahoma" panose="020B0604030504040204" pitchFamily="34" charset="0"/>
                <a:cs typeface="Tahoma" panose="020B0604030504040204" pitchFamily="34" charset="0"/>
              </a:rPr>
              <a:t>Lived in tombs</a:t>
            </a:r>
          </a:p>
          <a:p>
            <a:r>
              <a:rPr lang="en-US" sz="2800" dirty="0" smtClean="0">
                <a:latin typeface="Tahoma" panose="020B0604030504040204" pitchFamily="34" charset="0"/>
                <a:ea typeface="Tahoma" panose="020B0604030504040204" pitchFamily="34" charset="0"/>
                <a:cs typeface="Tahoma" panose="020B0604030504040204" pitchFamily="34" charset="0"/>
              </a:rPr>
              <a:t>Not able to be subdued</a:t>
            </a:r>
          </a:p>
          <a:p>
            <a:r>
              <a:rPr lang="en-US" sz="2800" dirty="0" smtClean="0">
                <a:latin typeface="Tahoma" panose="020B0604030504040204" pitchFamily="34" charset="0"/>
                <a:ea typeface="Tahoma" panose="020B0604030504040204" pitchFamily="34" charset="0"/>
                <a:cs typeface="Tahoma" panose="020B0604030504040204" pitchFamily="34" charset="0"/>
              </a:rPr>
              <a:t>Crying out all the time</a:t>
            </a:r>
          </a:p>
          <a:p>
            <a:r>
              <a:rPr lang="en-US" sz="2800" dirty="0" smtClean="0">
                <a:latin typeface="Tahoma" panose="020B0604030504040204" pitchFamily="34" charset="0"/>
                <a:ea typeface="Tahoma" panose="020B0604030504040204" pitchFamily="34" charset="0"/>
                <a:cs typeface="Tahoma" panose="020B0604030504040204" pitchFamily="34" charset="0"/>
              </a:rPr>
              <a:t>Cutting himself</a:t>
            </a:r>
          </a:p>
          <a:p>
            <a:r>
              <a:rPr lang="en-US" sz="2800" dirty="0" smtClean="0">
                <a:latin typeface="Tahoma" panose="020B0604030504040204" pitchFamily="34" charset="0"/>
                <a:ea typeface="Tahoma" panose="020B0604030504040204" pitchFamily="34" charset="0"/>
                <a:cs typeface="Tahoma" panose="020B0604030504040204" pitchFamily="34" charset="0"/>
              </a:rPr>
              <a:t>Named Legion</a:t>
            </a:r>
          </a:p>
          <a:p>
            <a:r>
              <a:rPr lang="en-US" sz="2800" dirty="0" smtClean="0">
                <a:latin typeface="Tahoma" panose="020B0604030504040204" pitchFamily="34" charset="0"/>
                <a:ea typeface="Tahoma" panose="020B0604030504040204" pitchFamily="34" charset="0"/>
                <a:cs typeface="Tahoma" panose="020B0604030504040204" pitchFamily="34" charset="0"/>
              </a:rPr>
              <a:t>For we are many</a:t>
            </a:r>
          </a:p>
          <a:p>
            <a:endParaRPr lang="en-US" dirty="0" smtClean="0"/>
          </a:p>
          <a:p>
            <a:endParaRPr lang="en-US" dirty="0" smtClean="0"/>
          </a:p>
          <a:p>
            <a:endParaRPr lang="en-US" dirty="0"/>
          </a:p>
        </p:txBody>
      </p:sp>
    </p:spTree>
    <p:extLst>
      <p:ext uri="{BB962C8B-B14F-4D97-AF65-F5344CB8AC3E}">
        <p14:creationId xmlns:p14="http://schemas.microsoft.com/office/powerpoint/2010/main" val="3071046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114301" y="1969477"/>
            <a:ext cx="11922368" cy="4818185"/>
          </a:xfrm>
        </p:spPr>
        <p:txBody>
          <a:bodyPr>
            <a:no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Doctrines of Demons and Mental </a:t>
            </a:r>
            <a:r>
              <a:rPr lang="en-US" sz="2800" b="1" dirty="0" smtClean="0">
                <a:latin typeface="Tahoma" panose="020B0604030504040204" pitchFamily="34" charset="0"/>
                <a:ea typeface="Tahoma" panose="020B0604030504040204" pitchFamily="34" charset="0"/>
                <a:cs typeface="Tahoma" panose="020B0604030504040204" pitchFamily="34" charset="0"/>
              </a:rPr>
              <a:t>Health</a:t>
            </a:r>
          </a:p>
          <a:p>
            <a:endParaRPr lang="en-US" sz="2800" b="1"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"Don't let anyone capture you with empty philosophies and high-sounding nonsense that come from human thinking and from the spiritual powers of this world, rather than from Christ (Colossians 2:8 NLT</a:t>
            </a:r>
            <a:r>
              <a:rPr lang="en-US" sz="28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"O Timothy, guard what has been entrusted to you, avoiding worldly and empty chatter and the opposing arguments of what is falsely called 'knowledge'— which some have professed and thus gone astray from the faith (1 Timothy 6:20-21 NASB</a:t>
            </a:r>
            <a:r>
              <a:rPr lang="en-US" sz="2800" dirty="0" smtClean="0">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9865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193431" y="2057400"/>
            <a:ext cx="10190284" cy="4598377"/>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Doctrines of Demons and Mental </a:t>
            </a:r>
            <a:r>
              <a:rPr lang="en-US" sz="2800" b="1" dirty="0" smtClean="0">
                <a:latin typeface="Tahoma" panose="020B0604030504040204" pitchFamily="34" charset="0"/>
                <a:ea typeface="Tahoma" panose="020B0604030504040204" pitchFamily="34" charset="0"/>
                <a:cs typeface="Tahoma" panose="020B0604030504040204" pitchFamily="34" charset="0"/>
              </a:rPr>
              <a:t>Health</a:t>
            </a:r>
          </a:p>
          <a:p>
            <a:endParaRPr lang="en-US" sz="2800" b="1" dirty="0" smtClean="0">
              <a:latin typeface="Tahoma" panose="020B0604030504040204" pitchFamily="34" charset="0"/>
              <a:ea typeface="Tahoma" panose="020B0604030504040204" pitchFamily="34" charset="0"/>
              <a:cs typeface="Tahoma" panose="020B0604030504040204" pitchFamily="34" charset="0"/>
            </a:endParaRPr>
          </a:p>
          <a:p>
            <a:r>
              <a:rPr lang="en-US" sz="2800" dirty="0" smtClean="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Now the Spirit expressly says that in latter times some will depart from the faith, giving heed to deceiving spirits and doctrines of demons . . . (1 Timothy 4:1 NKJV</a:t>
            </a:r>
            <a:r>
              <a:rPr lang="en-US" sz="2800" dirty="0" smtClean="0">
                <a:latin typeface="Tahoma" panose="020B0604030504040204" pitchFamily="34" charset="0"/>
                <a:ea typeface="Tahoma" panose="020B0604030504040204" pitchFamily="34" charset="0"/>
                <a:cs typeface="Tahoma" panose="020B0604030504040204" pitchFamily="34" charset="0"/>
              </a:rPr>
              <a:t>).“</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Doctrines of demons are evident in many facets of society. But nowhere are they more obvious than in the "science" of psychology and the field of mental health care. </a:t>
            </a:r>
          </a:p>
        </p:txBody>
      </p:sp>
    </p:spTree>
    <p:extLst>
      <p:ext uri="{BB962C8B-B14F-4D97-AF65-F5344CB8AC3E}">
        <p14:creationId xmlns:p14="http://schemas.microsoft.com/office/powerpoint/2010/main" val="2412878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0" y="1978269"/>
            <a:ext cx="12191999" cy="5134707"/>
          </a:xfrm>
        </p:spPr>
        <p:txBody>
          <a:bodyPr>
            <a:noAutofit/>
          </a:bodyPr>
          <a:lstStyle/>
          <a:p>
            <a:pPr marL="0" indent="0">
              <a:buNone/>
            </a:pPr>
            <a:r>
              <a:rPr lang="en-US" sz="3200" dirty="0" smtClean="0">
                <a:latin typeface="Tahoma" panose="020B0604030504040204" pitchFamily="34" charset="0"/>
                <a:ea typeface="Tahoma" panose="020B0604030504040204" pitchFamily="34" charset="0"/>
                <a:cs typeface="Tahoma" panose="020B0604030504040204" pitchFamily="34" charset="0"/>
              </a:rPr>
              <a:t>James </a:t>
            </a:r>
            <a:r>
              <a:rPr lang="en-US" sz="3200" b="1" dirty="0" smtClean="0">
                <a:latin typeface="Tahoma" panose="020B0604030504040204" pitchFamily="34" charset="0"/>
                <a:ea typeface="Tahoma" panose="020B0604030504040204" pitchFamily="34" charset="0"/>
                <a:cs typeface="Tahoma" panose="020B0604030504040204" pitchFamily="34" charset="0"/>
              </a:rPr>
              <a:t>3: 13-18 </a:t>
            </a:r>
            <a:r>
              <a:rPr lang="en-US" sz="3200" dirty="0" smtClean="0">
                <a:latin typeface="Tahoma" panose="020B0604030504040204" pitchFamily="34" charset="0"/>
                <a:ea typeface="Tahoma" panose="020B0604030504040204" pitchFamily="34" charset="0"/>
                <a:cs typeface="Tahoma" panose="020B0604030504040204" pitchFamily="34" charset="0"/>
              </a:rPr>
              <a:t>Who </a:t>
            </a:r>
            <a:r>
              <a:rPr lang="en-US" sz="3200" dirty="0">
                <a:latin typeface="Tahoma" panose="020B0604030504040204" pitchFamily="34" charset="0"/>
                <a:ea typeface="Tahoma" panose="020B0604030504040204" pitchFamily="34" charset="0"/>
                <a:cs typeface="Tahoma" panose="020B0604030504040204" pitchFamily="34" charset="0"/>
              </a:rPr>
              <a:t>is wise and understanding among you? By his good conduct let him show his works in the meekness of wisdom. </a:t>
            </a:r>
            <a:r>
              <a:rPr lang="en-US" sz="3200" dirty="0" smtClean="0">
                <a:latin typeface="Tahoma" panose="020B0604030504040204" pitchFamily="34" charset="0"/>
                <a:ea typeface="Tahoma" panose="020B0604030504040204" pitchFamily="34" charset="0"/>
                <a:cs typeface="Tahoma" panose="020B0604030504040204" pitchFamily="34" charset="0"/>
              </a:rPr>
              <a:t>But </a:t>
            </a:r>
            <a:r>
              <a:rPr lang="en-US" sz="3200" dirty="0">
                <a:latin typeface="Tahoma" panose="020B0604030504040204" pitchFamily="34" charset="0"/>
                <a:ea typeface="Tahoma" panose="020B0604030504040204" pitchFamily="34" charset="0"/>
                <a:cs typeface="Tahoma" panose="020B0604030504040204" pitchFamily="34" charset="0"/>
              </a:rPr>
              <a:t>if you have bitter jealousy and selfish ambition in your hearts, do not boast and be false to the truth. </a:t>
            </a:r>
            <a:r>
              <a:rPr lang="en-US" sz="3200" dirty="0" smtClean="0">
                <a:latin typeface="Tahoma" panose="020B0604030504040204" pitchFamily="34" charset="0"/>
                <a:ea typeface="Tahoma" panose="020B0604030504040204" pitchFamily="34" charset="0"/>
                <a:cs typeface="Tahoma" panose="020B0604030504040204" pitchFamily="34" charset="0"/>
              </a:rPr>
              <a:t>This </a:t>
            </a:r>
            <a:r>
              <a:rPr lang="en-US" sz="3200" dirty="0">
                <a:latin typeface="Tahoma" panose="020B0604030504040204" pitchFamily="34" charset="0"/>
                <a:ea typeface="Tahoma" panose="020B0604030504040204" pitchFamily="34" charset="0"/>
                <a:cs typeface="Tahoma" panose="020B0604030504040204" pitchFamily="34" charset="0"/>
              </a:rPr>
              <a:t>is not the wisdom that comes down from above, but is earthly, unspiritual, </a:t>
            </a:r>
            <a:r>
              <a:rPr lang="en-US" sz="3200" dirty="0">
                <a:solidFill>
                  <a:schemeClr val="accent1"/>
                </a:solidFill>
                <a:latin typeface="Tahoma" panose="020B0604030504040204" pitchFamily="34" charset="0"/>
                <a:ea typeface="Tahoma" panose="020B0604030504040204" pitchFamily="34" charset="0"/>
                <a:cs typeface="Tahoma" panose="020B0604030504040204" pitchFamily="34" charset="0"/>
              </a:rPr>
              <a:t>demonic. </a:t>
            </a:r>
            <a:r>
              <a:rPr lang="en-US" sz="3200" dirty="0" smtClean="0">
                <a:latin typeface="Tahoma" panose="020B0604030504040204" pitchFamily="34" charset="0"/>
                <a:ea typeface="Tahoma" panose="020B0604030504040204" pitchFamily="34" charset="0"/>
                <a:cs typeface="Tahoma" panose="020B0604030504040204" pitchFamily="34" charset="0"/>
              </a:rPr>
              <a:t>For </a:t>
            </a:r>
            <a:r>
              <a:rPr lang="en-US" sz="3200" dirty="0">
                <a:latin typeface="Tahoma" panose="020B0604030504040204" pitchFamily="34" charset="0"/>
                <a:ea typeface="Tahoma" panose="020B0604030504040204" pitchFamily="34" charset="0"/>
                <a:cs typeface="Tahoma" panose="020B0604030504040204" pitchFamily="34" charset="0"/>
              </a:rPr>
              <a:t>where jealousy and selfish ambition exist, there will be disorder and every vile practice. </a:t>
            </a:r>
            <a:r>
              <a:rPr lang="en-US" sz="3200" dirty="0" smtClean="0">
                <a:latin typeface="Tahoma" panose="020B0604030504040204" pitchFamily="34" charset="0"/>
                <a:ea typeface="Tahoma" panose="020B0604030504040204" pitchFamily="34" charset="0"/>
                <a:cs typeface="Tahoma" panose="020B0604030504040204" pitchFamily="34" charset="0"/>
              </a:rPr>
              <a:t>But </a:t>
            </a:r>
            <a:r>
              <a:rPr lang="en-US" sz="3200" dirty="0">
                <a:latin typeface="Tahoma" panose="020B0604030504040204" pitchFamily="34" charset="0"/>
                <a:ea typeface="Tahoma" panose="020B0604030504040204" pitchFamily="34" charset="0"/>
                <a:cs typeface="Tahoma" panose="020B0604030504040204" pitchFamily="34" charset="0"/>
              </a:rPr>
              <a:t>the wisdom from above is first pure, then peaceable, gentle, open to reason, full of mercy and good fruits, impartial and sincere. </a:t>
            </a:r>
            <a:r>
              <a:rPr lang="en-US" sz="3200" dirty="0" smtClean="0">
                <a:latin typeface="Tahoma" panose="020B0604030504040204" pitchFamily="34" charset="0"/>
                <a:ea typeface="Tahoma" panose="020B0604030504040204" pitchFamily="34" charset="0"/>
                <a:cs typeface="Tahoma" panose="020B0604030504040204" pitchFamily="34" charset="0"/>
              </a:rPr>
              <a:t>And </a:t>
            </a:r>
            <a:r>
              <a:rPr lang="en-US" sz="3200" dirty="0">
                <a:latin typeface="Tahoma" panose="020B0604030504040204" pitchFamily="34" charset="0"/>
                <a:ea typeface="Tahoma" panose="020B0604030504040204" pitchFamily="34" charset="0"/>
                <a:cs typeface="Tahoma" panose="020B0604030504040204" pitchFamily="34" charset="0"/>
              </a:rPr>
              <a:t>a harvest of righteousness is sown in peace by those who make peace.</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2393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6476" y="1758462"/>
            <a:ext cx="9592408" cy="4974993"/>
          </a:xfrm>
        </p:spPr>
      </p:pic>
    </p:spTree>
    <p:extLst>
      <p:ext uri="{BB962C8B-B14F-4D97-AF65-F5344CB8AC3E}">
        <p14:creationId xmlns:p14="http://schemas.microsoft.com/office/powerpoint/2010/main" val="3264369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2336872"/>
            <a:ext cx="9613861" cy="4187019"/>
          </a:xfrm>
        </p:spPr>
        <p:txBody>
          <a:bodyPr>
            <a:normAutofit/>
          </a:bodyPr>
          <a:lstStyle/>
          <a:p>
            <a:pPr fontAlgn="base"/>
            <a:r>
              <a:rPr lang="en-US" sz="2800" dirty="0">
                <a:latin typeface="Tahoma" panose="020B0604030504040204" pitchFamily="34" charset="0"/>
                <a:ea typeface="Tahoma" panose="020B0604030504040204" pitchFamily="34" charset="0"/>
                <a:cs typeface="Tahoma" panose="020B0604030504040204" pitchFamily="34" charset="0"/>
              </a:rPr>
              <a:t>Belief in demons and evil spirits is linked to poorer mental health, according to research published in the </a:t>
            </a:r>
            <a:r>
              <a:rPr lang="en-US" sz="2800" i="1" dirty="0">
                <a:latin typeface="Tahoma" panose="020B0604030504040204" pitchFamily="34" charset="0"/>
                <a:ea typeface="Tahoma" panose="020B0604030504040204" pitchFamily="34" charset="0"/>
                <a:cs typeface="Tahoma" panose="020B0604030504040204" pitchFamily="34" charset="0"/>
                <a:hlinkClick r:id="rId2"/>
              </a:rPr>
              <a:t>Journal for the Scientific Study of Religion</a:t>
            </a:r>
            <a:r>
              <a:rPr lang="en-US" sz="2800" dirty="0">
                <a:latin typeface="Tahoma" panose="020B0604030504040204" pitchFamily="34" charset="0"/>
                <a:ea typeface="Tahoma" panose="020B0604030504040204" pitchFamily="34" charset="0"/>
                <a:cs typeface="Tahoma" panose="020B0604030504040204" pitchFamily="34" charset="0"/>
              </a:rPr>
              <a:t>.</a:t>
            </a:r>
          </a:p>
          <a:p>
            <a:pPr fontAlgn="base"/>
            <a:r>
              <a:rPr lang="en-US" sz="2800" dirty="0">
                <a:latin typeface="Tahoma" panose="020B0604030504040204" pitchFamily="34" charset="0"/>
                <a:ea typeface="Tahoma" panose="020B0604030504040204" pitchFamily="34" charset="0"/>
                <a:cs typeface="Tahoma" panose="020B0604030504040204" pitchFamily="34" charset="0"/>
              </a:rPr>
              <a:t>The study used data from 3,290 Americans who participated in the National Study of Youth and Religion to uncover that the belief in demons was a strong predictor of poorer mental health among youth and young adults. However, poorer mental health did not lead to greater belief in demons.</a:t>
            </a:r>
          </a:p>
          <a:p>
            <a:endParaRPr lang="en-US" dirty="0"/>
          </a:p>
        </p:txBody>
      </p:sp>
    </p:spTree>
    <p:extLst>
      <p:ext uri="{BB962C8B-B14F-4D97-AF65-F5344CB8AC3E}">
        <p14:creationId xmlns:p14="http://schemas.microsoft.com/office/powerpoint/2010/main" val="3253175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1978269"/>
            <a:ext cx="9613861" cy="4739054"/>
          </a:xfrm>
        </p:spPr>
        <p:txBody>
          <a:bodyPr>
            <a:normAutofit lnSpcReduction="10000"/>
          </a:bodyPr>
          <a:lstStyle/>
          <a:p>
            <a:r>
              <a:rPr lang="en-US" sz="3000" dirty="0">
                <a:latin typeface="Tahoma" panose="020B0604030504040204" pitchFamily="34" charset="0"/>
                <a:ea typeface="Tahoma" panose="020B0604030504040204" pitchFamily="34" charset="0"/>
                <a:cs typeface="Tahoma" panose="020B0604030504040204" pitchFamily="34" charset="0"/>
              </a:rPr>
              <a:t>The more young people believed in demons in their teens, the more likely they were as young adults to report feelings of being unloved or sad and depressed, researchers found.</a:t>
            </a:r>
          </a:p>
          <a:p>
            <a:r>
              <a:rPr lang="en-US" sz="3000" dirty="0">
                <a:latin typeface="Tahoma" panose="020B0604030504040204" pitchFamily="34" charset="0"/>
                <a:ea typeface="Tahoma" panose="020B0604030504040204" pitchFamily="34" charset="0"/>
                <a:cs typeface="Tahoma" panose="020B0604030504040204" pitchFamily="34" charset="0"/>
              </a:rPr>
              <a:t>Yet contrary to conventional wisdom, the reverse was not the case. </a:t>
            </a:r>
            <a:r>
              <a:rPr lang="en-US" sz="3000" dirty="0" smtClean="0">
                <a:latin typeface="Tahoma" panose="020B0604030504040204" pitchFamily="34" charset="0"/>
                <a:ea typeface="Tahoma" panose="020B0604030504040204" pitchFamily="34" charset="0"/>
                <a:cs typeface="Tahoma" panose="020B0604030504040204" pitchFamily="34" charset="0"/>
              </a:rPr>
              <a:t>Having </a:t>
            </a:r>
            <a:r>
              <a:rPr lang="en-US" sz="3000" dirty="0">
                <a:latin typeface="Tahoma" panose="020B0604030504040204" pitchFamily="34" charset="0"/>
                <a:ea typeface="Tahoma" panose="020B0604030504040204" pitchFamily="34" charset="0"/>
                <a:cs typeface="Tahoma" panose="020B0604030504040204" pitchFamily="34" charset="0"/>
              </a:rPr>
              <a:t>poor mental health did not lead to greater belief in demonic forces.</a:t>
            </a:r>
          </a:p>
          <a:p>
            <a:r>
              <a:rPr lang="en-US" sz="3000" dirty="0">
                <a:latin typeface="Tahoma" panose="020B0604030504040204" pitchFamily="34" charset="0"/>
                <a:ea typeface="Tahoma" panose="020B0604030504040204" pitchFamily="34" charset="0"/>
                <a:cs typeface="Tahoma" panose="020B0604030504040204" pitchFamily="34" charset="0"/>
              </a:rPr>
              <a:t>“Mental health has no apparent, statistically significant effect on later changes in beliefs in demons,” researchers reported in the study results just published online in the Journal for the Society of the Scientific Study of Religion.</a:t>
            </a:r>
          </a:p>
          <a:p>
            <a:endParaRPr lang="en-US" dirty="0"/>
          </a:p>
        </p:txBody>
      </p:sp>
    </p:spTree>
    <p:extLst>
      <p:ext uri="{BB962C8B-B14F-4D97-AF65-F5344CB8AC3E}">
        <p14:creationId xmlns:p14="http://schemas.microsoft.com/office/powerpoint/2010/main" val="1483422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131885" y="2180492"/>
            <a:ext cx="11641015" cy="4484077"/>
          </a:xfrm>
        </p:spPr>
        <p:txBody>
          <a:bodyPr>
            <a:noAutofit/>
          </a:bodyPr>
          <a:lstStyle/>
          <a:p>
            <a:r>
              <a:rPr lang="en-US" sz="2800" dirty="0">
                <a:latin typeface="Tahoma" panose="020B0604030504040204" pitchFamily="34" charset="0"/>
                <a:ea typeface="Tahoma" panose="020B0604030504040204" pitchFamily="34" charset="0"/>
                <a:cs typeface="Tahoma" panose="020B0604030504040204" pitchFamily="34" charset="0"/>
              </a:rPr>
              <a:t>W</a:t>
            </a:r>
            <a:r>
              <a:rPr lang="en-US" sz="2800" dirty="0" smtClean="0">
                <a:latin typeface="Tahoma" panose="020B0604030504040204" pitchFamily="34" charset="0"/>
                <a:ea typeface="Tahoma" panose="020B0604030504040204" pitchFamily="34" charset="0"/>
                <a:cs typeface="Tahoma" panose="020B0604030504040204" pitchFamily="34" charset="0"/>
              </a:rPr>
              <a:t>hen </a:t>
            </a:r>
            <a:r>
              <a:rPr lang="en-US" sz="2800" dirty="0">
                <a:latin typeface="Tahoma" panose="020B0604030504040204" pitchFamily="34" charset="0"/>
                <a:ea typeface="Tahoma" panose="020B0604030504040204" pitchFamily="34" charset="0"/>
                <a:cs typeface="Tahoma" panose="020B0604030504040204" pitchFamily="34" charset="0"/>
              </a:rPr>
              <a:t>the response </a:t>
            </a:r>
            <a:r>
              <a:rPr lang="en-US" sz="2800" dirty="0" smtClean="0">
                <a:latin typeface="Tahoma" panose="020B0604030504040204" pitchFamily="34" charset="0"/>
                <a:ea typeface="Tahoma" panose="020B0604030504040204" pitchFamily="34" charset="0"/>
                <a:cs typeface="Tahoma" panose="020B0604030504040204" pitchFamily="34" charset="0"/>
              </a:rPr>
              <a:t>is </a:t>
            </a:r>
            <a:r>
              <a:rPr lang="en-US" sz="2800" dirty="0">
                <a:latin typeface="Tahoma" panose="020B0604030504040204" pitchFamily="34" charset="0"/>
                <a:ea typeface="Tahoma" panose="020B0604030504040204" pitchFamily="34" charset="0"/>
                <a:cs typeface="Tahoma" panose="020B0604030504040204" pitchFamily="34" charset="0"/>
              </a:rPr>
              <a:t>dysfunctional, such as when the fear is disproportionate to the threat, it can lead to increased stress and attitudes of cynicism, distrust and hopelessness. These, in turn, are related to mental health ills such as </a:t>
            </a:r>
            <a:r>
              <a:rPr lang="en-US" sz="2800" dirty="0" smtClean="0">
                <a:latin typeface="Tahoma" panose="020B0604030504040204" pitchFamily="34" charset="0"/>
                <a:ea typeface="Tahoma" panose="020B0604030504040204" pitchFamily="34" charset="0"/>
                <a:cs typeface="Tahoma" panose="020B0604030504040204" pitchFamily="34" charset="0"/>
              </a:rPr>
              <a:t>depression, social </a:t>
            </a:r>
            <a:r>
              <a:rPr lang="en-US" sz="2800" dirty="0">
                <a:latin typeface="Tahoma" panose="020B0604030504040204" pitchFamily="34" charset="0"/>
                <a:ea typeface="Tahoma" panose="020B0604030504040204" pitchFamily="34" charset="0"/>
                <a:cs typeface="Tahoma" panose="020B0604030504040204" pitchFamily="34" charset="0"/>
              </a:rPr>
              <a:t>anxiety, paranoia, obsessive compulsive disorder, and general anxiety</a:t>
            </a:r>
            <a:r>
              <a:rPr lang="en-US" sz="28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In the case of religion, if one holds an excessive belief that demons with evil intentions are all around, it may be difficult to ever feel safe and secure.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6162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Christianity-Suicide</a:t>
            </a:r>
            <a:endParaRPr lang="en-US" dirty="0"/>
          </a:p>
        </p:txBody>
      </p:sp>
      <p:sp>
        <p:nvSpPr>
          <p:cNvPr id="3" name="Content Placeholder 2"/>
          <p:cNvSpPr>
            <a:spLocks noGrp="1"/>
          </p:cNvSpPr>
          <p:nvPr>
            <p:ph idx="1"/>
          </p:nvPr>
        </p:nvSpPr>
        <p:spPr>
          <a:xfrm>
            <a:off x="285750" y="2051824"/>
            <a:ext cx="11715750" cy="4709703"/>
          </a:xfrm>
        </p:spPr>
        <p:txBody>
          <a:bodyPr>
            <a:normAutofit/>
          </a:bodyPr>
          <a:lstStyle/>
          <a:p>
            <a:pPr marL="0" indent="0">
              <a:buNone/>
            </a:pPr>
            <a:endParaRPr lang="en-US" sz="2800" b="1" dirty="0" smtClean="0"/>
          </a:p>
          <a:p>
            <a:pPr marL="0" indent="0">
              <a:buNone/>
            </a:pPr>
            <a:r>
              <a:rPr lang="en-US" sz="2800" b="1" dirty="0" smtClean="0"/>
              <a:t>We have to realize that individuals who commit suicide do so for a variety of reasons, through a variety of methods and only God understands their circumstances.</a:t>
            </a:r>
          </a:p>
          <a:p>
            <a:pPr marL="0" indent="0">
              <a:buNone/>
            </a:pPr>
            <a:endParaRPr lang="en-US" sz="2800" b="1" dirty="0"/>
          </a:p>
          <a:p>
            <a:pPr marL="0" indent="0">
              <a:buNone/>
            </a:pPr>
            <a:r>
              <a:rPr lang="en-US" sz="2800" b="1" dirty="0" smtClean="0"/>
              <a:t>Let’s continue to love the families of those who have been affected by suicide. Being judgmental will not return their loved ones or encourage their spiritual well being. </a:t>
            </a:r>
          </a:p>
          <a:p>
            <a:pPr marL="0" indent="0">
              <a:buNone/>
            </a:pPr>
            <a:endParaRPr lang="en-US" sz="2800" dirty="0">
              <a:solidFill>
                <a:schemeClr val="bg1"/>
              </a:solidFill>
            </a:endParaRPr>
          </a:p>
          <a:p>
            <a:pPr marL="0" indent="0">
              <a:buNone/>
            </a:pPr>
            <a:endParaRPr lang="en-US" sz="2800" dirty="0">
              <a:solidFill>
                <a:schemeClr val="bg1"/>
              </a:solidFill>
            </a:endParaRPr>
          </a:p>
        </p:txBody>
      </p:sp>
    </p:spTree>
    <p:extLst>
      <p:ext uri="{BB962C8B-B14F-4D97-AF65-F5344CB8AC3E}">
        <p14:creationId xmlns:p14="http://schemas.microsoft.com/office/powerpoint/2010/main" val="812596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2083777"/>
            <a:ext cx="9613861" cy="4686299"/>
          </a:xfrm>
        </p:spPr>
        <p:txBody>
          <a:bodyPr/>
          <a:lstStyle/>
          <a:p>
            <a:r>
              <a:rPr lang="en-US" sz="2800" dirty="0">
                <a:latin typeface="Tahoma" panose="020B0604030504040204" pitchFamily="34" charset="0"/>
                <a:ea typeface="Tahoma" panose="020B0604030504040204" pitchFamily="34" charset="0"/>
                <a:cs typeface="Tahoma" panose="020B0604030504040204" pitchFamily="34" charset="0"/>
              </a:rPr>
              <a:t>“It may be,” </a:t>
            </a:r>
            <a:r>
              <a:rPr lang="en-US" sz="2800" dirty="0" err="1">
                <a:latin typeface="Tahoma" panose="020B0604030504040204" pitchFamily="34" charset="0"/>
                <a:ea typeface="Tahoma" panose="020B0604030504040204" pitchFamily="34" charset="0"/>
                <a:cs typeface="Tahoma" panose="020B0604030504040204" pitchFamily="34" charset="0"/>
              </a:rPr>
              <a:t>Nie</a:t>
            </a:r>
            <a:r>
              <a:rPr lang="en-US" sz="2800" dirty="0">
                <a:latin typeface="Tahoma" panose="020B0604030504040204" pitchFamily="34" charset="0"/>
                <a:ea typeface="Tahoma" panose="020B0604030504040204" pitchFamily="34" charset="0"/>
                <a:cs typeface="Tahoma" panose="020B0604030504040204" pitchFamily="34" charset="0"/>
              </a:rPr>
              <a:t> and Olson wrote, “that views of the world in which life is perceived to be unpredictable, out of control, or worse yet, controlled by malevolent forces, have the potential to be far more damaging to mental health ... than the possible protective effects of reassuring beliefs</a:t>
            </a:r>
            <a:r>
              <a:rPr lang="en-US" sz="2800" dirty="0" smtClean="0">
                <a:latin typeface="Tahoma" panose="020B0604030504040204" pitchFamily="34" charset="0"/>
                <a:ea typeface="Tahoma" panose="020B0604030504040204" pitchFamily="34" charset="0"/>
                <a:cs typeface="Tahoma" panose="020B0604030504040204" pitchFamily="34" charset="0"/>
              </a:rPr>
              <a:t>.”</a:t>
            </a:r>
          </a:p>
          <a:p>
            <a:r>
              <a:rPr lang="en-US" sz="2800" dirty="0">
                <a:latin typeface="Tahoma" panose="020B0604030504040204" pitchFamily="34" charset="0"/>
                <a:ea typeface="Tahoma" panose="020B0604030504040204" pitchFamily="34" charset="0"/>
                <a:cs typeface="Tahoma" panose="020B0604030504040204" pitchFamily="34" charset="0"/>
              </a:rPr>
              <a:t>T</a:t>
            </a:r>
            <a:r>
              <a:rPr lang="en-US" sz="2800" dirty="0" smtClean="0">
                <a:latin typeface="Tahoma" panose="020B0604030504040204" pitchFamily="34" charset="0"/>
                <a:ea typeface="Tahoma" panose="020B0604030504040204" pitchFamily="34" charset="0"/>
                <a:cs typeface="Tahoma" panose="020B0604030504040204" pitchFamily="34" charset="0"/>
              </a:rPr>
              <a:t>he </a:t>
            </a:r>
            <a:r>
              <a:rPr lang="en-US" sz="2800" dirty="0">
                <a:latin typeface="Tahoma" panose="020B0604030504040204" pitchFamily="34" charset="0"/>
                <a:ea typeface="Tahoma" panose="020B0604030504040204" pitchFamily="34" charset="0"/>
                <a:cs typeface="Tahoma" panose="020B0604030504040204" pitchFamily="34" charset="0"/>
              </a:rPr>
              <a:t>findings in the Purdue study are also consistent with a developing body of research on the dark side of religion, </a:t>
            </a:r>
            <a:r>
              <a:rPr lang="en-US" sz="2800" b="1" dirty="0">
                <a:solidFill>
                  <a:schemeClr val="accent1"/>
                </a:solidFill>
                <a:latin typeface="Tahoma" panose="020B0604030504040204" pitchFamily="34" charset="0"/>
                <a:ea typeface="Tahoma" panose="020B0604030504040204" pitchFamily="34" charset="0"/>
                <a:cs typeface="Tahoma" panose="020B0604030504040204" pitchFamily="34" charset="0"/>
              </a:rPr>
              <a:t>when fear and judgment unbalanced by a sense of divine love and mercy can take a substantial toll on health.</a:t>
            </a:r>
            <a:endParaRPr lang="en-US" sz="28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79858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err="1" smtClean="0"/>
              <a:t>Chrisitanity</a:t>
            </a:r>
            <a:r>
              <a:rPr lang="en-US" dirty="0" smtClean="0"/>
              <a:t>-Suicide</a:t>
            </a:r>
            <a:endParaRPr lang="en-US" dirty="0"/>
          </a:p>
        </p:txBody>
      </p:sp>
      <p:sp>
        <p:nvSpPr>
          <p:cNvPr id="3" name="Content Placeholder 2"/>
          <p:cNvSpPr>
            <a:spLocks noGrp="1"/>
          </p:cNvSpPr>
          <p:nvPr>
            <p:ph idx="1"/>
          </p:nvPr>
        </p:nvSpPr>
        <p:spPr/>
        <p:txBody>
          <a:bodyPr/>
          <a:lstStyle/>
          <a:p>
            <a:r>
              <a:rPr lang="en-US" dirty="0"/>
              <a:t>“Blessed are those who mourn, for they shall be </a:t>
            </a:r>
            <a:r>
              <a:rPr lang="en-US" b="1" dirty="0"/>
              <a:t>comfort</a:t>
            </a:r>
            <a:r>
              <a:rPr lang="en-US" dirty="0"/>
              <a:t>ed</a:t>
            </a:r>
            <a:r>
              <a:rPr lang="en-US" dirty="0" smtClean="0"/>
              <a:t>.</a:t>
            </a:r>
          </a:p>
          <a:p>
            <a:pPr algn="r"/>
            <a:r>
              <a:rPr lang="en-US" dirty="0" smtClean="0"/>
              <a:t>Matthew 5:4</a:t>
            </a:r>
          </a:p>
          <a:p>
            <a:pPr algn="r"/>
            <a:endParaRPr lang="en-US" dirty="0"/>
          </a:p>
          <a:p>
            <a:r>
              <a:rPr lang="en-US" dirty="0"/>
              <a:t>Blessed be the God and Father of our Lord Jesus Christ, the Father of mercies and God of all </a:t>
            </a:r>
            <a:r>
              <a:rPr lang="en-US" b="1" dirty="0"/>
              <a:t>comfort</a:t>
            </a:r>
            <a:r>
              <a:rPr lang="en-US" dirty="0" smtClean="0"/>
              <a:t>,</a:t>
            </a:r>
            <a:r>
              <a:rPr lang="en-US" dirty="0"/>
              <a:t> who </a:t>
            </a:r>
            <a:r>
              <a:rPr lang="en-US" b="1" dirty="0"/>
              <a:t>comfort</a:t>
            </a:r>
            <a:r>
              <a:rPr lang="en-US" dirty="0"/>
              <a:t>s us in all our affliction, so that we may be able to </a:t>
            </a:r>
            <a:r>
              <a:rPr lang="en-US" b="1" dirty="0"/>
              <a:t>comfort</a:t>
            </a:r>
            <a:r>
              <a:rPr lang="en-US" dirty="0"/>
              <a:t> those who are in any affliction, with the </a:t>
            </a:r>
            <a:r>
              <a:rPr lang="en-US" b="1" dirty="0"/>
              <a:t>comfort</a:t>
            </a:r>
            <a:r>
              <a:rPr lang="en-US" dirty="0"/>
              <a:t> with which we ourselves are </a:t>
            </a:r>
            <a:r>
              <a:rPr lang="en-US" b="1" dirty="0"/>
              <a:t>comfort</a:t>
            </a:r>
            <a:r>
              <a:rPr lang="en-US" dirty="0"/>
              <a:t>ed by </a:t>
            </a:r>
            <a:r>
              <a:rPr lang="en-US" dirty="0" smtClean="0"/>
              <a:t>God…</a:t>
            </a:r>
          </a:p>
          <a:p>
            <a:pPr algn="r"/>
            <a:r>
              <a:rPr lang="en-US" dirty="0" smtClean="0"/>
              <a:t>II Corinthians 1:3-4f</a:t>
            </a:r>
            <a:endParaRPr lang="en-US" dirty="0"/>
          </a:p>
        </p:txBody>
      </p:sp>
    </p:spTree>
    <p:extLst>
      <p:ext uri="{BB962C8B-B14F-4D97-AF65-F5344CB8AC3E}">
        <p14:creationId xmlns:p14="http://schemas.microsoft.com/office/powerpoint/2010/main" val="191154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45824" y="1714500"/>
            <a:ext cx="5231422" cy="5020408"/>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51" y="2215661"/>
            <a:ext cx="6449334" cy="4317023"/>
          </a:xfrm>
          <a:prstGeom prst="rect">
            <a:avLst/>
          </a:prstGeom>
        </p:spPr>
      </p:pic>
    </p:spTree>
    <p:extLst>
      <p:ext uri="{BB962C8B-B14F-4D97-AF65-F5344CB8AC3E}">
        <p14:creationId xmlns:p14="http://schemas.microsoft.com/office/powerpoint/2010/main" val="139122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Christianity-Depression</a:t>
            </a:r>
            <a:endParaRPr lang="en-US" dirty="0"/>
          </a:p>
        </p:txBody>
      </p:sp>
      <p:sp>
        <p:nvSpPr>
          <p:cNvPr id="3" name="Content Placeholder 2"/>
          <p:cNvSpPr>
            <a:spLocks noGrp="1"/>
          </p:cNvSpPr>
          <p:nvPr>
            <p:ph idx="1"/>
          </p:nvPr>
        </p:nvSpPr>
        <p:spPr>
          <a:xfrm>
            <a:off x="592398" y="1925515"/>
            <a:ext cx="9613861" cy="4853353"/>
          </a:xfrm>
        </p:spPr>
        <p:txBody>
          <a:bodyPr>
            <a:noAutofit/>
          </a:bodyPr>
          <a:lstStyle/>
          <a:p>
            <a:r>
              <a:rPr lang="en-US" sz="2800" dirty="0" smtClean="0"/>
              <a:t>Lamentations 3-Depression</a:t>
            </a:r>
          </a:p>
          <a:p>
            <a:pPr lvl="1"/>
            <a:r>
              <a:rPr lang="en-US" sz="2800" dirty="0" smtClean="0"/>
              <a:t>Symptoms</a:t>
            </a:r>
          </a:p>
          <a:p>
            <a:pPr lvl="2"/>
            <a:r>
              <a:rPr lang="en-US" sz="2800" dirty="0" smtClean="0"/>
              <a:t>Affliction v. 1</a:t>
            </a:r>
          </a:p>
          <a:p>
            <a:pPr lvl="2"/>
            <a:r>
              <a:rPr lang="en-US" sz="2800" dirty="0" smtClean="0"/>
              <a:t>Darkness without light v. 2</a:t>
            </a:r>
          </a:p>
          <a:p>
            <a:pPr lvl="2"/>
            <a:r>
              <a:rPr lang="en-US" sz="2800" dirty="0" smtClean="0"/>
              <a:t>God is against him v. 3</a:t>
            </a:r>
          </a:p>
          <a:p>
            <a:pPr lvl="2"/>
            <a:r>
              <a:rPr lang="en-US" sz="2800" dirty="0" smtClean="0"/>
              <a:t>Skin and flesh waste away-broken bones v. 4</a:t>
            </a:r>
          </a:p>
          <a:p>
            <a:pPr lvl="2"/>
            <a:r>
              <a:rPr lang="en-US" sz="2800" dirty="0" smtClean="0"/>
              <a:t>Besieged and enveloped with bitterness and tribulation v. 5</a:t>
            </a:r>
          </a:p>
          <a:p>
            <a:pPr lvl="2"/>
            <a:r>
              <a:rPr lang="en-US" sz="2800" dirty="0" smtClean="0"/>
              <a:t>Dwell as if dead- v. 6</a:t>
            </a:r>
          </a:p>
          <a:p>
            <a:pPr lvl="2"/>
            <a:r>
              <a:rPr lang="en-US" sz="2800" dirty="0" smtClean="0"/>
              <a:t>Imprisoned-a wall about him v. 7</a:t>
            </a:r>
          </a:p>
          <a:p>
            <a:pPr lvl="2"/>
            <a:r>
              <a:rPr lang="en-US" sz="2800" dirty="0" smtClean="0"/>
              <a:t>Prayer is not heard v. 8</a:t>
            </a:r>
          </a:p>
        </p:txBody>
      </p:sp>
    </p:spTree>
    <p:extLst>
      <p:ext uri="{BB962C8B-B14F-4D97-AF65-F5344CB8AC3E}">
        <p14:creationId xmlns:p14="http://schemas.microsoft.com/office/powerpoint/2010/main" val="292697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Christianity-Depression</a:t>
            </a:r>
            <a:endParaRPr lang="en-US" dirty="0"/>
          </a:p>
        </p:txBody>
      </p:sp>
      <p:sp>
        <p:nvSpPr>
          <p:cNvPr id="3" name="Content Placeholder 2"/>
          <p:cNvSpPr>
            <a:spLocks noGrp="1"/>
          </p:cNvSpPr>
          <p:nvPr>
            <p:ph idx="1"/>
          </p:nvPr>
        </p:nvSpPr>
        <p:spPr/>
        <p:txBody>
          <a:bodyPr/>
          <a:lstStyle/>
          <a:p>
            <a:r>
              <a:rPr lang="en-US" dirty="0" smtClean="0"/>
              <a:t>Lamentations 3</a:t>
            </a:r>
          </a:p>
          <a:p>
            <a:pPr lvl="1"/>
            <a:r>
              <a:rPr lang="en-US" dirty="0"/>
              <a:t>Ways out are blocked v. 9</a:t>
            </a:r>
          </a:p>
          <a:p>
            <a:pPr lvl="1"/>
            <a:r>
              <a:rPr lang="en-US" dirty="0" smtClean="0"/>
              <a:t>Others are after him-bear lies in wait v. 10</a:t>
            </a:r>
          </a:p>
          <a:p>
            <a:pPr lvl="1"/>
            <a:r>
              <a:rPr lang="en-US" dirty="0" smtClean="0"/>
              <a:t>Torn to pieces and desolate v. 11</a:t>
            </a:r>
          </a:p>
          <a:p>
            <a:pPr lvl="1"/>
            <a:r>
              <a:rPr lang="en-US" dirty="0" smtClean="0"/>
              <a:t>I am targeted by the bow v. 12</a:t>
            </a:r>
          </a:p>
          <a:p>
            <a:pPr lvl="1"/>
            <a:r>
              <a:rPr lang="en-US" dirty="0" smtClean="0"/>
              <a:t>People laugh at me v. 14</a:t>
            </a:r>
          </a:p>
          <a:p>
            <a:pPr lvl="1"/>
            <a:r>
              <a:rPr lang="en-US" dirty="0" smtClean="0"/>
              <a:t>I worry and grieve v. 16</a:t>
            </a:r>
          </a:p>
          <a:p>
            <a:pPr lvl="1"/>
            <a:r>
              <a:rPr lang="en-US" dirty="0" smtClean="0"/>
              <a:t>I have no peace within v. 17</a:t>
            </a:r>
          </a:p>
          <a:p>
            <a:pPr lvl="1"/>
            <a:r>
              <a:rPr lang="en-US" dirty="0" smtClean="0"/>
              <a:t>Forgotten happiness v. 17</a:t>
            </a:r>
          </a:p>
          <a:p>
            <a:pPr lvl="1"/>
            <a:r>
              <a:rPr lang="en-US" dirty="0" smtClean="0"/>
              <a:t>Lost hope in the Lord v. 18</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80846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7684" y="1738842"/>
            <a:ext cx="8889024" cy="5014507"/>
          </a:xfrm>
        </p:spPr>
      </p:pic>
    </p:spTree>
    <p:extLst>
      <p:ext uri="{BB962C8B-B14F-4D97-AF65-F5344CB8AC3E}">
        <p14:creationId xmlns:p14="http://schemas.microsoft.com/office/powerpoint/2010/main" val="3961212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79130" y="1943100"/>
            <a:ext cx="12112869" cy="4835769"/>
          </a:xfrm>
        </p:spPr>
        <p:txBody>
          <a:bodyPr>
            <a:noAutofit/>
          </a:bodyPr>
          <a:lstStyle/>
          <a:p>
            <a:pPr marL="0" indent="0">
              <a:buNone/>
            </a:pPr>
            <a:r>
              <a:rPr lang="en-US" sz="2800" b="1" dirty="0">
                <a:latin typeface="Tahoma" panose="020B0604030504040204" pitchFamily="34" charset="0"/>
                <a:ea typeface="Tahoma" panose="020B0604030504040204" pitchFamily="34" charset="0"/>
                <a:cs typeface="Tahoma" panose="020B0604030504040204" pitchFamily="34" charset="0"/>
              </a:rPr>
              <a:t>Types of depression</a:t>
            </a:r>
          </a:p>
          <a:p>
            <a:r>
              <a:rPr lang="en-US" sz="2800" dirty="0">
                <a:latin typeface="Tahoma" panose="020B0604030504040204" pitchFamily="34" charset="0"/>
                <a:ea typeface="Tahoma" panose="020B0604030504040204" pitchFamily="34" charset="0"/>
                <a:cs typeface="Tahoma" panose="020B0604030504040204" pitchFamily="34" charset="0"/>
              </a:rPr>
              <a:t>Symptoms caused by major depression can vary from person to person. To clarify the type of depression you have, your doctor may add one or more specifiers. A specifier means that you have depression with specific features, such as:</a:t>
            </a:r>
          </a:p>
          <a:p>
            <a:r>
              <a:rPr lang="en-US" sz="2800" b="1" dirty="0">
                <a:latin typeface="Tahoma" panose="020B0604030504040204" pitchFamily="34" charset="0"/>
                <a:ea typeface="Tahoma" panose="020B0604030504040204" pitchFamily="34" charset="0"/>
                <a:cs typeface="Tahoma" panose="020B0604030504040204" pitchFamily="34" charset="0"/>
              </a:rPr>
              <a:t>Anxious distress</a:t>
            </a:r>
            <a:r>
              <a:rPr lang="en-US" sz="2800" dirty="0">
                <a:latin typeface="Tahoma" panose="020B0604030504040204" pitchFamily="34" charset="0"/>
                <a:ea typeface="Tahoma" panose="020B0604030504040204" pitchFamily="34" charset="0"/>
                <a:cs typeface="Tahoma" panose="020B0604030504040204" pitchFamily="34" charset="0"/>
              </a:rPr>
              <a:t> — depression with unusual restlessness or worry about possible events or loss of control</a:t>
            </a:r>
          </a:p>
          <a:p>
            <a:r>
              <a:rPr lang="en-US" sz="2800" b="1" dirty="0">
                <a:latin typeface="Tahoma" panose="020B0604030504040204" pitchFamily="34" charset="0"/>
                <a:ea typeface="Tahoma" panose="020B0604030504040204" pitchFamily="34" charset="0"/>
                <a:cs typeface="Tahoma" panose="020B0604030504040204" pitchFamily="34" charset="0"/>
              </a:rPr>
              <a:t>Mixed features</a:t>
            </a:r>
            <a:r>
              <a:rPr lang="en-US" sz="2800" dirty="0">
                <a:latin typeface="Tahoma" panose="020B0604030504040204" pitchFamily="34" charset="0"/>
                <a:ea typeface="Tahoma" panose="020B0604030504040204" pitchFamily="34" charset="0"/>
                <a:cs typeface="Tahoma" panose="020B0604030504040204" pitchFamily="34" charset="0"/>
              </a:rPr>
              <a:t> — simultaneous depression and mania, which includes elevated self-esteem, talking too much and increased </a:t>
            </a:r>
            <a:r>
              <a:rPr lang="en-US" sz="2800" dirty="0" smtClean="0">
                <a:latin typeface="Tahoma" panose="020B0604030504040204" pitchFamily="34" charset="0"/>
                <a:ea typeface="Tahoma" panose="020B0604030504040204" pitchFamily="34" charset="0"/>
                <a:cs typeface="Tahoma" panose="020B0604030504040204" pitchFamily="34" charset="0"/>
              </a:rPr>
              <a:t>energy</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2561198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774</TotalTime>
  <Words>1797</Words>
  <Application>Microsoft Office PowerPoint</Application>
  <PresentationFormat>Widescreen</PresentationFormat>
  <Paragraphs>139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Tahoma</vt:lpstr>
      <vt:lpstr>Trebuchet MS</vt:lpstr>
      <vt:lpstr>Berlin</vt:lpstr>
      <vt:lpstr> Mental Health and Christianity by Tim A. Thrasher, LMSW</vt:lpstr>
      <vt:lpstr>Mental Health and Christianity</vt:lpstr>
      <vt:lpstr>Mental Health and Christianity-Suicide</vt:lpstr>
      <vt:lpstr>Mental Health and Chrisitanity-Suicide</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and Christianity</dc:title>
  <dc:creator>Tim Thrasher</dc:creator>
  <cp:lastModifiedBy>Tim Thrasher</cp:lastModifiedBy>
  <cp:revision>82</cp:revision>
  <dcterms:created xsi:type="dcterms:W3CDTF">2018-12-19T01:13:00Z</dcterms:created>
  <dcterms:modified xsi:type="dcterms:W3CDTF">2019-02-13T04:41:45Z</dcterms:modified>
</cp:coreProperties>
</file>