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3" r:id="rId3"/>
    <p:sldId id="275" r:id="rId4"/>
    <p:sldId id="276" r:id="rId5"/>
    <p:sldId id="308" r:id="rId6"/>
    <p:sldId id="313" r:id="rId7"/>
    <p:sldId id="314" r:id="rId8"/>
    <p:sldId id="315" r:id="rId9"/>
    <p:sldId id="316" r:id="rId10"/>
    <p:sldId id="317" r:id="rId11"/>
    <p:sldId id="318" r:id="rId12"/>
    <p:sldId id="321" r:id="rId13"/>
    <p:sldId id="327" r:id="rId14"/>
    <p:sldId id="328" r:id="rId15"/>
    <p:sldId id="329" r:id="rId16"/>
    <p:sldId id="330" r:id="rId17"/>
    <p:sldId id="320" r:id="rId18"/>
    <p:sldId id="322" r:id="rId19"/>
    <p:sldId id="323" r:id="rId20"/>
    <p:sldId id="324" r:id="rId21"/>
    <p:sldId id="325" r:id="rId22"/>
    <p:sldId id="326" r:id="rId23"/>
    <p:sldId id="331" r:id="rId24"/>
    <p:sldId id="319" r:id="rId25"/>
    <p:sldId id="33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672"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232C78-A3DF-436D-92C9-F298E9BD33C4}"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22809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280734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046799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EE87DD-FFB8-40F5-AAB9-EF8DEF66EB0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62709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436224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5232C78-A3DF-436D-92C9-F298E9BD33C4}" type="datetimeFigureOut">
              <a:rPr lang="en-US" smtClean="0"/>
              <a:t>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4126806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5232C78-A3DF-436D-92C9-F298E9BD33C4}" type="datetimeFigureOut">
              <a:rPr lang="en-US" smtClean="0"/>
              <a:t>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430279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232C78-A3DF-436D-92C9-F298E9BD33C4}"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6081801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232C78-A3DF-436D-92C9-F298E9BD33C4}" type="datetimeFigureOut">
              <a:rPr lang="en-US" smtClean="0"/>
              <a:t>2/6/2019</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1EE87DD-FFB8-40F5-AAB9-EF8DEF66EB0F}" type="slidenum">
              <a:rPr lang="en-US" smtClean="0"/>
              <a:t>‹#›</a:t>
            </a:fld>
            <a:endParaRPr lang="en-US"/>
          </a:p>
        </p:txBody>
      </p:sp>
    </p:spTree>
    <p:extLst>
      <p:ext uri="{BB962C8B-B14F-4D97-AF65-F5344CB8AC3E}">
        <p14:creationId xmlns:p14="http://schemas.microsoft.com/office/powerpoint/2010/main" val="171892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232C78-A3DF-436D-92C9-F298E9BD33C4}"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05806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232C78-A3DF-436D-92C9-F298E9BD33C4}"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829684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232C78-A3DF-436D-92C9-F298E9BD33C4}"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325844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232C78-A3DF-436D-92C9-F298E9BD33C4}" type="datetimeFigureOut">
              <a:rPr lang="en-US" smtClean="0"/>
              <a:t>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4808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232C78-A3DF-436D-92C9-F298E9BD33C4}" type="datetimeFigureOut">
              <a:rPr lang="en-US" smtClean="0"/>
              <a:t>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641857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5232C78-A3DF-436D-92C9-F298E9BD33C4}" type="datetimeFigureOut">
              <a:rPr lang="en-US" smtClean="0"/>
              <a:t>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198750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234914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232C78-A3DF-436D-92C9-F298E9BD33C4}"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E87DD-FFB8-40F5-AAB9-EF8DEF66EB0F}" type="slidenum">
              <a:rPr lang="en-US" smtClean="0"/>
              <a:t>‹#›</a:t>
            </a:fld>
            <a:endParaRPr lang="en-US"/>
          </a:p>
        </p:txBody>
      </p:sp>
    </p:spTree>
    <p:extLst>
      <p:ext uri="{BB962C8B-B14F-4D97-AF65-F5344CB8AC3E}">
        <p14:creationId xmlns:p14="http://schemas.microsoft.com/office/powerpoint/2010/main" val="3385625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5232C78-A3DF-436D-92C9-F298E9BD33C4}" type="datetimeFigureOut">
              <a:rPr lang="en-US" smtClean="0"/>
              <a:t>2/6/2019</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1EE87DD-FFB8-40F5-AAB9-EF8DEF66EB0F}" type="slidenum">
              <a:rPr lang="en-US" smtClean="0"/>
              <a:t>‹#›</a:t>
            </a:fld>
            <a:endParaRPr lang="en-US"/>
          </a:p>
        </p:txBody>
      </p:sp>
    </p:spTree>
    <p:extLst>
      <p:ext uri="{BB962C8B-B14F-4D97-AF65-F5344CB8AC3E}">
        <p14:creationId xmlns:p14="http://schemas.microsoft.com/office/powerpoint/2010/main" val="18807431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489" y="2733709"/>
            <a:ext cx="8144134" cy="1373070"/>
          </a:xfrm>
        </p:spPr>
        <p:txBody>
          <a:bodyPr/>
          <a:lstStyle/>
          <a:p>
            <a:r>
              <a:rPr lang="en-US" dirty="0" smtClean="0"/>
              <a:t/>
            </a:r>
            <a:br>
              <a:rPr lang="en-US" dirty="0" smtClean="0"/>
            </a:br>
            <a:r>
              <a:rPr lang="en-US" sz="4000" dirty="0" smtClean="0"/>
              <a:t>Mental Health and Christianity</a:t>
            </a:r>
            <a:br>
              <a:rPr lang="en-US" sz="4000" dirty="0" smtClean="0"/>
            </a:br>
            <a:r>
              <a:rPr lang="en-US" sz="2000" dirty="0" smtClean="0"/>
              <a:t>by Tim A. Thrasher, LMSW</a:t>
            </a:r>
            <a:endParaRPr lang="en-US" sz="2000" dirty="0"/>
          </a:p>
        </p:txBody>
      </p:sp>
      <p:sp>
        <p:nvSpPr>
          <p:cNvPr id="3" name="Subtitle 2"/>
          <p:cNvSpPr>
            <a:spLocks noGrp="1"/>
          </p:cNvSpPr>
          <p:nvPr>
            <p:ph type="subTitle" idx="1"/>
          </p:nvPr>
        </p:nvSpPr>
        <p:spPr>
          <a:xfrm>
            <a:off x="-260059" y="7105474"/>
            <a:ext cx="8540807" cy="2059499"/>
          </a:xfrm>
        </p:spPr>
        <p:txBody>
          <a:bodyPr>
            <a:normAutofit/>
          </a:bodyPr>
          <a:lstStyle/>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268170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Christianity-Suicide Facts</a:t>
            </a:r>
            <a:endParaRPr lang="en-US" dirty="0"/>
          </a:p>
        </p:txBody>
      </p:sp>
      <p:sp>
        <p:nvSpPr>
          <p:cNvPr id="3" name="Content Placeholder 2"/>
          <p:cNvSpPr>
            <a:spLocks noGrp="1"/>
          </p:cNvSpPr>
          <p:nvPr>
            <p:ph idx="1"/>
          </p:nvPr>
        </p:nvSpPr>
        <p:spPr>
          <a:xfrm>
            <a:off x="680320" y="2040674"/>
            <a:ext cx="10875409" cy="4720854"/>
          </a:xfrm>
        </p:spPr>
        <p:txBody>
          <a:bodyPr>
            <a:normAutofit fontScale="77500" lnSpcReduction="20000"/>
          </a:bodyPr>
          <a:lstStyle/>
          <a:p>
            <a:pPr fontAlgn="base"/>
            <a:r>
              <a:rPr lang="en-US" sz="3600" b="1" dirty="0" smtClean="0"/>
              <a:t>Suicide </a:t>
            </a:r>
            <a:r>
              <a:rPr lang="en-US" sz="3600" b="1" dirty="0"/>
              <a:t>is the 10</a:t>
            </a:r>
            <a:r>
              <a:rPr lang="en-US" sz="3600" b="1" baseline="30000" dirty="0"/>
              <a:t>th</a:t>
            </a:r>
            <a:r>
              <a:rPr lang="en-US" sz="3600" dirty="0"/>
              <a:t> leading cause of death in the US for all ages. (CDC)</a:t>
            </a:r>
          </a:p>
          <a:p>
            <a:pPr fontAlgn="base"/>
            <a:r>
              <a:rPr lang="en-US" sz="3600" b="1" dirty="0"/>
              <a:t>Every day</a:t>
            </a:r>
            <a:r>
              <a:rPr lang="en-US" sz="3600" dirty="0"/>
              <a:t>, approximately 123 Americans die by suicide. (CDC)</a:t>
            </a:r>
          </a:p>
          <a:p>
            <a:pPr fontAlgn="base"/>
            <a:r>
              <a:rPr lang="en-US" sz="3600" b="1" dirty="0"/>
              <a:t>There is one death</a:t>
            </a:r>
            <a:r>
              <a:rPr lang="en-US" sz="3600" dirty="0"/>
              <a:t> by suicide in the US every 12 minutes. (CDC)</a:t>
            </a:r>
          </a:p>
          <a:p>
            <a:pPr fontAlgn="base"/>
            <a:r>
              <a:rPr lang="en-US" sz="3600" b="1" dirty="0"/>
              <a:t>Depression affects 20-25%</a:t>
            </a:r>
            <a:r>
              <a:rPr lang="en-US" sz="3600" dirty="0"/>
              <a:t> of Americans ages 18+ in a given year. (CDC)</a:t>
            </a:r>
          </a:p>
          <a:p>
            <a:pPr fontAlgn="base"/>
            <a:r>
              <a:rPr lang="en-US" sz="3600" b="1" dirty="0"/>
              <a:t>Suicide takes the lives</a:t>
            </a:r>
            <a:r>
              <a:rPr lang="en-US" sz="3600" dirty="0"/>
              <a:t> of over 44,965 Americans every year. (CDC)</a:t>
            </a:r>
          </a:p>
          <a:p>
            <a:pPr fontAlgn="base"/>
            <a:r>
              <a:rPr lang="en-US" sz="3600" b="1" dirty="0"/>
              <a:t>The highest</a:t>
            </a:r>
            <a:r>
              <a:rPr lang="en-US" sz="3600" dirty="0"/>
              <a:t> suicide rates in the US are among Whites, American Indians and Alaska Natives.</a:t>
            </a:r>
          </a:p>
          <a:p>
            <a:pPr fontAlgn="base"/>
            <a:r>
              <a:rPr lang="en-US" sz="3600" b="1" dirty="0"/>
              <a:t>Only half of all Americans</a:t>
            </a:r>
            <a:r>
              <a:rPr lang="en-US" sz="3600" dirty="0"/>
              <a:t> experiencing an episode of major depression receive treatment. (NAMI)</a:t>
            </a:r>
          </a:p>
          <a:p>
            <a:pPr marL="0" indent="0">
              <a:buNone/>
            </a:pPr>
            <a:endParaRPr lang="en-US" sz="2800" dirty="0">
              <a:solidFill>
                <a:schemeClr val="bg1"/>
              </a:solidFill>
            </a:endParaRPr>
          </a:p>
        </p:txBody>
      </p:sp>
    </p:spTree>
    <p:extLst>
      <p:ext uri="{BB962C8B-B14F-4D97-AF65-F5344CB8AC3E}">
        <p14:creationId xmlns:p14="http://schemas.microsoft.com/office/powerpoint/2010/main" val="64388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Christianity-Suicide Facts</a:t>
            </a:r>
            <a:endParaRPr lang="en-US" dirty="0"/>
          </a:p>
        </p:txBody>
      </p:sp>
      <p:sp>
        <p:nvSpPr>
          <p:cNvPr id="3" name="Content Placeholder 2"/>
          <p:cNvSpPr>
            <a:spLocks noGrp="1"/>
          </p:cNvSpPr>
          <p:nvPr>
            <p:ph idx="1"/>
          </p:nvPr>
        </p:nvSpPr>
        <p:spPr>
          <a:xfrm>
            <a:off x="591014" y="2051824"/>
            <a:ext cx="11113305" cy="4709703"/>
          </a:xfrm>
        </p:spPr>
        <p:txBody>
          <a:bodyPr>
            <a:normAutofit/>
          </a:bodyPr>
          <a:lstStyle/>
          <a:p>
            <a:pPr fontAlgn="base"/>
            <a:r>
              <a:rPr lang="en-US" sz="2800" b="1" dirty="0"/>
              <a:t>80% -90% of people that seek treatment</a:t>
            </a:r>
            <a:r>
              <a:rPr lang="en-US" sz="2800" dirty="0"/>
              <a:t> for depression are treated successfully using therapy and/or medication. (TADS study)</a:t>
            </a:r>
          </a:p>
          <a:p>
            <a:pPr fontAlgn="base"/>
            <a:r>
              <a:rPr lang="en-US" sz="2800" b="1" dirty="0"/>
              <a:t>An estimated quarter million people</a:t>
            </a:r>
            <a:r>
              <a:rPr lang="en-US" sz="2800" dirty="0"/>
              <a:t> each year become suicide survivors (AAS).</a:t>
            </a:r>
          </a:p>
          <a:p>
            <a:pPr fontAlgn="base"/>
            <a:r>
              <a:rPr lang="en-US" sz="2800" b="1" dirty="0"/>
              <a:t>There is one suicide</a:t>
            </a:r>
            <a:r>
              <a:rPr lang="en-US" sz="2800" dirty="0"/>
              <a:t> for every estimated 25 suicide attempts. (CDC)</a:t>
            </a:r>
          </a:p>
          <a:p>
            <a:pPr fontAlgn="base"/>
            <a:r>
              <a:rPr lang="en-US" sz="2800" b="1" dirty="0"/>
              <a:t>There is one suicide</a:t>
            </a:r>
            <a:r>
              <a:rPr lang="en-US" sz="2800" dirty="0"/>
              <a:t> for every estimated 4 suicide attempts in the elderly. (CDC)</a:t>
            </a:r>
          </a:p>
          <a:p>
            <a:pPr marL="0" indent="0">
              <a:buNone/>
            </a:pPr>
            <a:endParaRPr lang="en-US" sz="2800" dirty="0">
              <a:solidFill>
                <a:schemeClr val="bg1"/>
              </a:solidFill>
            </a:endParaRPr>
          </a:p>
        </p:txBody>
      </p:sp>
    </p:spTree>
    <p:extLst>
      <p:ext uri="{BB962C8B-B14F-4D97-AF65-F5344CB8AC3E}">
        <p14:creationId xmlns:p14="http://schemas.microsoft.com/office/powerpoint/2010/main" val="2965672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a:t>
            </a:r>
            <a:endParaRPr lang="en-US" dirty="0"/>
          </a:p>
        </p:txBody>
      </p:sp>
      <p:sp>
        <p:nvSpPr>
          <p:cNvPr id="3" name="Content Placeholder 2"/>
          <p:cNvSpPr>
            <a:spLocks noGrp="1"/>
          </p:cNvSpPr>
          <p:nvPr>
            <p:ph idx="1"/>
          </p:nvPr>
        </p:nvSpPr>
        <p:spPr>
          <a:xfrm>
            <a:off x="680320" y="2013438"/>
            <a:ext cx="11268425" cy="4748089"/>
          </a:xfrm>
        </p:spPr>
        <p:txBody>
          <a:bodyPr>
            <a:noAutofit/>
          </a:bodyPr>
          <a:lstStyle/>
          <a:p>
            <a:pPr fontAlgn="base"/>
            <a:r>
              <a:rPr lang="en-US" sz="2800" b="1" dirty="0" smtClean="0"/>
              <a:t>Suicide </a:t>
            </a:r>
            <a:r>
              <a:rPr lang="en-US" sz="2800" b="1" dirty="0"/>
              <a:t>among males</a:t>
            </a:r>
            <a:r>
              <a:rPr lang="en-US" sz="2800" dirty="0"/>
              <a:t> is 4x’s higher than among females. Male deaths represent 79% of all US suicides. (CDC)</a:t>
            </a:r>
          </a:p>
          <a:p>
            <a:pPr fontAlgn="base"/>
            <a:r>
              <a:rPr lang="en-US" sz="2800" b="1" dirty="0"/>
              <a:t>Firearms</a:t>
            </a:r>
            <a:r>
              <a:rPr lang="en-US" sz="2800" dirty="0"/>
              <a:t> are the most commonly used method of suicide among males (51%). (CDC)</a:t>
            </a:r>
          </a:p>
          <a:p>
            <a:pPr fontAlgn="base"/>
            <a:r>
              <a:rPr lang="en-US" sz="2800" b="1" dirty="0"/>
              <a:t>Females</a:t>
            </a:r>
            <a:r>
              <a:rPr lang="en-US" sz="2800" dirty="0"/>
              <a:t> are more likely than males to have had suicidal thoughts. (CDC</a:t>
            </a:r>
            <a:r>
              <a:rPr lang="en-US" sz="2800" dirty="0" smtClean="0"/>
              <a:t>)</a:t>
            </a:r>
            <a:r>
              <a:rPr lang="en-US" sz="2800" dirty="0"/>
              <a:t> </a:t>
            </a:r>
          </a:p>
          <a:p>
            <a:pPr fontAlgn="base"/>
            <a:r>
              <a:rPr lang="en-US" sz="2800" b="1" dirty="0"/>
              <a:t>Females experience depression</a:t>
            </a:r>
            <a:r>
              <a:rPr lang="en-US" sz="2800" dirty="0"/>
              <a:t> at roughly 2x’s the rate of men.(SMH)</a:t>
            </a:r>
          </a:p>
          <a:p>
            <a:pPr fontAlgn="base"/>
            <a:r>
              <a:rPr lang="en-US" sz="2800" b="1" dirty="0"/>
              <a:t>Females attempt suicide</a:t>
            </a:r>
            <a:r>
              <a:rPr lang="en-US" sz="2800" dirty="0"/>
              <a:t> 3x’s as often as males. (CDC)</a:t>
            </a:r>
          </a:p>
          <a:p>
            <a:pPr fontAlgn="base"/>
            <a:r>
              <a:rPr lang="en-US" sz="2800" b="1" dirty="0"/>
              <a:t>Poisoning</a:t>
            </a:r>
            <a:r>
              <a:rPr lang="en-US" sz="2800" dirty="0"/>
              <a:t> is the most common method of suicide for females. (CDC)</a:t>
            </a:r>
          </a:p>
        </p:txBody>
      </p:sp>
    </p:spTree>
    <p:extLst>
      <p:ext uri="{BB962C8B-B14F-4D97-AF65-F5344CB8AC3E}">
        <p14:creationId xmlns:p14="http://schemas.microsoft.com/office/powerpoint/2010/main" val="3277667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a:t>
            </a:r>
            <a:endParaRPr lang="en-US" dirty="0"/>
          </a:p>
        </p:txBody>
      </p:sp>
      <p:sp>
        <p:nvSpPr>
          <p:cNvPr id="3" name="Content Placeholder 2"/>
          <p:cNvSpPr>
            <a:spLocks noGrp="1"/>
          </p:cNvSpPr>
          <p:nvPr>
            <p:ph idx="1"/>
          </p:nvPr>
        </p:nvSpPr>
        <p:spPr>
          <a:xfrm>
            <a:off x="680321" y="2118946"/>
            <a:ext cx="10116310" cy="4642581"/>
          </a:xfrm>
        </p:spPr>
        <p:txBody>
          <a:bodyPr>
            <a:normAutofit/>
          </a:bodyPr>
          <a:lstStyle/>
          <a:p>
            <a:pPr marL="0" indent="0">
              <a:buNone/>
            </a:pPr>
            <a:r>
              <a:rPr lang="en-US" sz="2800" dirty="0">
                <a:solidFill>
                  <a:schemeClr val="bg1"/>
                </a:solidFill>
              </a:rPr>
              <a:t>	</a:t>
            </a:r>
          </a:p>
        </p:txBody>
      </p:sp>
      <p:sp>
        <p:nvSpPr>
          <p:cNvPr id="4" name="Rectangle 3"/>
          <p:cNvSpPr/>
          <p:nvPr/>
        </p:nvSpPr>
        <p:spPr>
          <a:xfrm>
            <a:off x="140677" y="2039815"/>
            <a:ext cx="11913577" cy="3970318"/>
          </a:xfrm>
          <a:prstGeom prst="rect">
            <a:avLst/>
          </a:prstGeom>
        </p:spPr>
        <p:txBody>
          <a:bodyPr wrap="square">
            <a:spAutoFit/>
          </a:bodyPr>
          <a:lstStyle/>
          <a:p>
            <a:pPr fontAlgn="base"/>
            <a:r>
              <a:rPr lang="en-US" sz="2800" b="1" dirty="0">
                <a:latin typeface="&amp;quot"/>
              </a:rPr>
              <a:t>1 in 100,000 children</a:t>
            </a:r>
            <a:r>
              <a:rPr lang="en-US" sz="2800" dirty="0">
                <a:latin typeface="&amp;quot"/>
              </a:rPr>
              <a:t> ages 10 to 14 die by suicide each year. (NIMH)</a:t>
            </a:r>
          </a:p>
          <a:p>
            <a:pPr fontAlgn="base"/>
            <a:r>
              <a:rPr lang="en-US" sz="2800" b="1" dirty="0">
                <a:latin typeface="&amp;quot"/>
              </a:rPr>
              <a:t>7 in 100,000 youth</a:t>
            </a:r>
            <a:r>
              <a:rPr lang="en-US" sz="2800" dirty="0">
                <a:latin typeface="&amp;quot"/>
              </a:rPr>
              <a:t> ages 15 to 19 die by suicide each year. (NIMH)</a:t>
            </a:r>
          </a:p>
          <a:p>
            <a:pPr fontAlgn="base"/>
            <a:r>
              <a:rPr lang="en-US" sz="2800" b="1" dirty="0">
                <a:latin typeface="&amp;quot"/>
              </a:rPr>
              <a:t>12.7 in 100,000 young adults</a:t>
            </a:r>
            <a:r>
              <a:rPr lang="en-US" sz="2800" dirty="0">
                <a:latin typeface="&amp;quot"/>
              </a:rPr>
              <a:t> ages 20-24 die by suicide each year. (NIMH)</a:t>
            </a:r>
          </a:p>
          <a:p>
            <a:pPr fontAlgn="base"/>
            <a:r>
              <a:rPr lang="en-US" sz="2800" b="1" dirty="0">
                <a:latin typeface="&amp;quot"/>
              </a:rPr>
              <a:t>The prevalence</a:t>
            </a:r>
            <a:r>
              <a:rPr lang="en-US" sz="2800" dirty="0">
                <a:latin typeface="&amp;quot"/>
              </a:rPr>
              <a:t> of suicidal thoughts, suicidal planning and suicide attempts is significantly higher among adults aged 18-29 than among adults aged 30+. (CDC)</a:t>
            </a:r>
          </a:p>
          <a:p>
            <a:pPr fontAlgn="base"/>
            <a:r>
              <a:rPr lang="en-US" sz="2800" b="1" dirty="0">
                <a:latin typeface="&amp;quot"/>
              </a:rPr>
              <a:t>Suicide is the 3</a:t>
            </a:r>
            <a:r>
              <a:rPr lang="en-US" sz="2800" b="1" baseline="30000" dirty="0">
                <a:latin typeface="&amp;quot"/>
              </a:rPr>
              <a:t>rd</a:t>
            </a:r>
            <a:r>
              <a:rPr lang="en-US" sz="2800" dirty="0">
                <a:latin typeface="&amp;quot"/>
              </a:rPr>
              <a:t> leading cause of death for 15 to 24 year old Americans. (CDC</a:t>
            </a:r>
            <a:r>
              <a:rPr lang="en-US" sz="2800" dirty="0" smtClean="0">
                <a:latin typeface="&amp;quot"/>
              </a:rPr>
              <a:t>)</a:t>
            </a:r>
            <a:endParaRPr lang="en-US" sz="2800" dirty="0">
              <a:latin typeface="&amp;quot"/>
            </a:endParaRPr>
          </a:p>
        </p:txBody>
      </p:sp>
    </p:spTree>
    <p:extLst>
      <p:ext uri="{BB962C8B-B14F-4D97-AF65-F5344CB8AC3E}">
        <p14:creationId xmlns:p14="http://schemas.microsoft.com/office/powerpoint/2010/main" val="1385605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a:t>
            </a:r>
            <a:endParaRPr lang="en-US" dirty="0"/>
          </a:p>
        </p:txBody>
      </p:sp>
      <p:sp>
        <p:nvSpPr>
          <p:cNvPr id="3" name="Content Placeholder 2"/>
          <p:cNvSpPr>
            <a:spLocks noGrp="1"/>
          </p:cNvSpPr>
          <p:nvPr>
            <p:ph idx="1"/>
          </p:nvPr>
        </p:nvSpPr>
        <p:spPr>
          <a:xfrm>
            <a:off x="509954" y="1997839"/>
            <a:ext cx="10556248" cy="4642581"/>
          </a:xfrm>
        </p:spPr>
        <p:txBody>
          <a:bodyPr>
            <a:normAutofit/>
          </a:bodyPr>
          <a:lstStyle/>
          <a:p>
            <a:pPr marL="0" indent="0">
              <a:buNone/>
            </a:pPr>
            <a:r>
              <a:rPr lang="en-US" sz="2800" dirty="0">
                <a:solidFill>
                  <a:schemeClr val="bg1"/>
                </a:solidFill>
              </a:rPr>
              <a:t>	</a:t>
            </a:r>
          </a:p>
        </p:txBody>
      </p:sp>
      <p:sp>
        <p:nvSpPr>
          <p:cNvPr id="4" name="Rectangle 3"/>
          <p:cNvSpPr/>
          <p:nvPr/>
        </p:nvSpPr>
        <p:spPr>
          <a:xfrm>
            <a:off x="509954" y="1997839"/>
            <a:ext cx="8634046" cy="4401205"/>
          </a:xfrm>
          <a:prstGeom prst="rect">
            <a:avLst/>
          </a:prstGeom>
        </p:spPr>
        <p:txBody>
          <a:bodyPr wrap="square">
            <a:spAutoFit/>
          </a:bodyPr>
          <a:lstStyle/>
          <a:p>
            <a:pPr marL="457200" indent="-457200" fontAlgn="base">
              <a:buFont typeface="Arial" panose="020B0604020202020204" pitchFamily="34" charset="0"/>
              <a:buChar char="•"/>
            </a:pPr>
            <a:r>
              <a:rPr lang="en-US" sz="2800" b="1" dirty="0">
                <a:latin typeface="&amp;quot"/>
              </a:rPr>
              <a:t>Suicide is the 4</a:t>
            </a:r>
            <a:r>
              <a:rPr lang="en-US" sz="2800" b="1" baseline="30000" dirty="0">
                <a:latin typeface="&amp;quot"/>
              </a:rPr>
              <a:t>th</a:t>
            </a:r>
            <a:r>
              <a:rPr lang="en-US" sz="2800" b="1" dirty="0">
                <a:latin typeface="&amp;quot"/>
              </a:rPr>
              <a:t> </a:t>
            </a:r>
            <a:r>
              <a:rPr lang="en-US" sz="2800" dirty="0">
                <a:latin typeface="&amp;quot"/>
              </a:rPr>
              <a:t>leading cause of death for adults ages 18-65. (CDC)</a:t>
            </a:r>
          </a:p>
          <a:p>
            <a:pPr marL="457200" indent="-457200" fontAlgn="base">
              <a:buFont typeface="Arial" panose="020B0604020202020204" pitchFamily="34" charset="0"/>
              <a:buChar char="•"/>
            </a:pPr>
            <a:r>
              <a:rPr lang="en-US" sz="2800" b="1" dirty="0">
                <a:latin typeface="&amp;quot"/>
              </a:rPr>
              <a:t>The highest</a:t>
            </a:r>
            <a:r>
              <a:rPr lang="en-US" sz="2800" dirty="0">
                <a:latin typeface="&amp;quot"/>
              </a:rPr>
              <a:t> increase in suicide is in males 50+ (30 per 100,000). (CDC)</a:t>
            </a:r>
          </a:p>
          <a:p>
            <a:pPr marL="457200" indent="-457200" fontAlgn="base">
              <a:buFont typeface="Arial" panose="020B0604020202020204" pitchFamily="34" charset="0"/>
              <a:buChar char="•"/>
            </a:pPr>
            <a:r>
              <a:rPr lang="en-US" sz="2800" b="1" dirty="0">
                <a:latin typeface="&amp;quot"/>
              </a:rPr>
              <a:t>Suicide rates</a:t>
            </a:r>
            <a:r>
              <a:rPr lang="en-US" sz="2800" dirty="0">
                <a:latin typeface="&amp;quot"/>
              </a:rPr>
              <a:t> </a:t>
            </a:r>
            <a:r>
              <a:rPr lang="en-US" sz="2800" b="1" dirty="0">
                <a:latin typeface="&amp;quot"/>
              </a:rPr>
              <a:t>for females</a:t>
            </a:r>
            <a:r>
              <a:rPr lang="en-US" sz="2800" dirty="0">
                <a:latin typeface="&amp;quot"/>
              </a:rPr>
              <a:t> are highest among those aged 45-54 (9 per 100,000). (CDC)</a:t>
            </a:r>
          </a:p>
          <a:p>
            <a:pPr marL="457200" indent="-457200" fontAlgn="base">
              <a:buFont typeface="Arial" panose="020B0604020202020204" pitchFamily="34" charset="0"/>
              <a:buChar char="•"/>
            </a:pPr>
            <a:r>
              <a:rPr lang="en-US" sz="2800" b="1" dirty="0">
                <a:latin typeface="&amp;quot"/>
              </a:rPr>
              <a:t>Suicide rates for males</a:t>
            </a:r>
            <a:r>
              <a:rPr lang="en-US" sz="2800" dirty="0">
                <a:latin typeface="&amp;quot"/>
              </a:rPr>
              <a:t> are highest among those aged 75+ (36 per 100,000). (CDC)</a:t>
            </a:r>
          </a:p>
          <a:p>
            <a:pPr marL="457200" indent="-457200" fontAlgn="base">
              <a:buFont typeface="Arial" panose="020B0604020202020204" pitchFamily="34" charset="0"/>
              <a:buChar char="•"/>
            </a:pPr>
            <a:r>
              <a:rPr lang="en-US" sz="2800" b="1" dirty="0">
                <a:latin typeface="&amp;quot"/>
              </a:rPr>
              <a:t>Suicide rates among the elderly</a:t>
            </a:r>
            <a:r>
              <a:rPr lang="en-US" sz="2800" dirty="0">
                <a:latin typeface="&amp;quot"/>
              </a:rPr>
              <a:t> are highest for those who are divorced or widowed. (SMH)</a:t>
            </a:r>
            <a:endParaRPr lang="en-US" sz="2800" dirty="0">
              <a:latin typeface="&amp;quot"/>
            </a:endParaRPr>
          </a:p>
        </p:txBody>
      </p:sp>
    </p:spTree>
    <p:extLst>
      <p:ext uri="{BB962C8B-B14F-4D97-AF65-F5344CB8AC3E}">
        <p14:creationId xmlns:p14="http://schemas.microsoft.com/office/powerpoint/2010/main" val="3054638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a:t>
            </a:r>
            <a:endParaRPr lang="en-US" dirty="0"/>
          </a:p>
        </p:txBody>
      </p:sp>
      <p:sp>
        <p:nvSpPr>
          <p:cNvPr id="3" name="Content Placeholder 2"/>
          <p:cNvSpPr>
            <a:spLocks noGrp="1"/>
          </p:cNvSpPr>
          <p:nvPr>
            <p:ph idx="1"/>
          </p:nvPr>
        </p:nvSpPr>
        <p:spPr>
          <a:xfrm>
            <a:off x="680321" y="2760785"/>
            <a:ext cx="10424364" cy="4000742"/>
          </a:xfrm>
        </p:spPr>
        <p:txBody>
          <a:bodyPr>
            <a:normAutofit/>
          </a:bodyPr>
          <a:lstStyle/>
          <a:p>
            <a:pPr fontAlgn="base"/>
            <a:r>
              <a:rPr lang="en-US" sz="2800" dirty="0" smtClean="0"/>
              <a:t>Nearly </a:t>
            </a:r>
            <a:r>
              <a:rPr lang="en-US" sz="2800" dirty="0"/>
              <a:t>800,000 people die by suicide in the world each year, which is roughly </a:t>
            </a:r>
            <a:r>
              <a:rPr lang="en-US" sz="2800" b="1" dirty="0"/>
              <a:t>one death every 40 seconds.</a:t>
            </a:r>
            <a:endParaRPr lang="en-US" sz="2800" dirty="0"/>
          </a:p>
          <a:p>
            <a:pPr fontAlgn="base"/>
            <a:r>
              <a:rPr lang="en-US" sz="2800" b="1" dirty="0"/>
              <a:t>Suicide is the 2nd </a:t>
            </a:r>
            <a:r>
              <a:rPr lang="en-US" sz="2800" dirty="0"/>
              <a:t>leading cause of death in the world for those aged 15-24 years.</a:t>
            </a:r>
          </a:p>
          <a:p>
            <a:pPr fontAlgn="base"/>
            <a:r>
              <a:rPr lang="en-US" sz="2800" b="1" dirty="0"/>
              <a:t>Depression</a:t>
            </a:r>
            <a:r>
              <a:rPr lang="en-US" sz="2800" dirty="0"/>
              <a:t> is the leading cause of disability worldwide.</a:t>
            </a:r>
          </a:p>
          <a:p>
            <a:pPr marL="0" indent="0">
              <a:buNone/>
            </a:pPr>
            <a:endParaRPr lang="en-US" sz="2800" dirty="0">
              <a:solidFill>
                <a:schemeClr val="bg1"/>
              </a:solidFill>
            </a:endParaRPr>
          </a:p>
        </p:txBody>
      </p:sp>
    </p:spTree>
    <p:extLst>
      <p:ext uri="{BB962C8B-B14F-4D97-AF65-F5344CB8AC3E}">
        <p14:creationId xmlns:p14="http://schemas.microsoft.com/office/powerpoint/2010/main" val="572517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smtClean="0"/>
              <a:t>Christianity</a:t>
            </a:r>
            <a:endParaRPr lang="en-US" dirty="0"/>
          </a:p>
        </p:txBody>
      </p:sp>
      <p:sp>
        <p:nvSpPr>
          <p:cNvPr id="3" name="Content Placeholder 2"/>
          <p:cNvSpPr>
            <a:spLocks noGrp="1"/>
          </p:cNvSpPr>
          <p:nvPr>
            <p:ph idx="1"/>
          </p:nvPr>
        </p:nvSpPr>
        <p:spPr>
          <a:xfrm>
            <a:off x="680321" y="2118946"/>
            <a:ext cx="10116310" cy="4642581"/>
          </a:xfrm>
        </p:spPr>
        <p:txBody>
          <a:bodyPr>
            <a:normAutofit/>
          </a:bodyPr>
          <a:lstStyle/>
          <a:p>
            <a:pPr marL="0" indent="0">
              <a:buNone/>
            </a:pPr>
            <a:r>
              <a:rPr lang="en-US" sz="2800" dirty="0">
                <a:solidFill>
                  <a:schemeClr val="bg1"/>
                </a:solidFill>
              </a:rPr>
              <a:t>	</a:t>
            </a:r>
            <a:r>
              <a:rPr lang="en-US" sz="2800" dirty="0" smtClean="0"/>
              <a:t>Lamar </a:t>
            </a:r>
            <a:r>
              <a:rPr lang="en-US" sz="2800" dirty="0" err="1" smtClean="0"/>
              <a:t>Steiger’s</a:t>
            </a:r>
            <a:r>
              <a:rPr lang="en-US" sz="2800" dirty="0" smtClean="0"/>
              <a:t> Story </a:t>
            </a:r>
          </a:p>
          <a:p>
            <a:pPr marL="0" indent="0">
              <a:buNone/>
            </a:pPr>
            <a:r>
              <a:rPr lang="en-US" sz="2800" dirty="0"/>
              <a:t>	</a:t>
            </a:r>
            <a:r>
              <a:rPr lang="en-US" sz="2800" dirty="0" smtClean="0"/>
              <a:t>	Background		Motive</a:t>
            </a:r>
          </a:p>
          <a:p>
            <a:pPr marL="0" indent="0">
              <a:buNone/>
            </a:pPr>
            <a:r>
              <a:rPr lang="en-US" sz="2800" dirty="0"/>
              <a:t>	</a:t>
            </a:r>
            <a:r>
              <a:rPr lang="en-US" sz="2800" dirty="0" smtClean="0"/>
              <a:t>	Means			Plan</a:t>
            </a:r>
          </a:p>
          <a:p>
            <a:pPr marL="0" indent="0">
              <a:buNone/>
            </a:pPr>
            <a:endParaRPr lang="en-US" sz="2800" dirty="0" smtClean="0"/>
          </a:p>
          <a:p>
            <a:pPr marL="0" indent="0">
              <a:buNone/>
            </a:pPr>
            <a:r>
              <a:rPr lang="en-US" sz="2800" dirty="0"/>
              <a:t>	</a:t>
            </a:r>
            <a:r>
              <a:rPr lang="en-US" sz="2800" dirty="0" smtClean="0"/>
              <a:t>Sarah Jane Shield’s Story</a:t>
            </a:r>
          </a:p>
          <a:p>
            <a:pPr marL="0" indent="0">
              <a:buNone/>
            </a:pPr>
            <a:r>
              <a:rPr lang="en-US" sz="2800" dirty="0" smtClean="0"/>
              <a:t>		Background</a:t>
            </a:r>
            <a:r>
              <a:rPr lang="en-US" sz="2800" dirty="0"/>
              <a:t>		Motive</a:t>
            </a:r>
          </a:p>
          <a:p>
            <a:pPr marL="0" indent="0">
              <a:buNone/>
            </a:pPr>
            <a:r>
              <a:rPr lang="en-US" sz="2800" dirty="0"/>
              <a:t>		Means			Plan</a:t>
            </a:r>
          </a:p>
          <a:p>
            <a:pPr marL="0" indent="0">
              <a:buNone/>
            </a:pPr>
            <a:endParaRPr lang="en-US" sz="2800" dirty="0"/>
          </a:p>
        </p:txBody>
      </p:sp>
    </p:spTree>
    <p:extLst>
      <p:ext uri="{BB962C8B-B14F-4D97-AF65-F5344CB8AC3E}">
        <p14:creationId xmlns:p14="http://schemas.microsoft.com/office/powerpoint/2010/main" val="170191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Christianity-Suicide</a:t>
            </a:r>
            <a:endParaRPr lang="en-US" dirty="0"/>
          </a:p>
        </p:txBody>
      </p:sp>
      <p:sp>
        <p:nvSpPr>
          <p:cNvPr id="3" name="Content Placeholder 2"/>
          <p:cNvSpPr>
            <a:spLocks noGrp="1"/>
          </p:cNvSpPr>
          <p:nvPr>
            <p:ph idx="1"/>
          </p:nvPr>
        </p:nvSpPr>
        <p:spPr>
          <a:xfrm>
            <a:off x="591014" y="2051824"/>
            <a:ext cx="11113305" cy="4709703"/>
          </a:xfrm>
        </p:spPr>
        <p:txBody>
          <a:bodyPr>
            <a:normAutofit/>
          </a:bodyPr>
          <a:lstStyle/>
          <a:p>
            <a:pPr marL="0" indent="0">
              <a:buNone/>
            </a:pPr>
            <a:r>
              <a:rPr lang="en-US" sz="2800" dirty="0" smtClean="0"/>
              <a:t>Abimelech-Judges </a:t>
            </a:r>
            <a:r>
              <a:rPr lang="en-US" sz="2800" dirty="0" smtClean="0"/>
              <a:t>9:54-sword-wounded by a </a:t>
            </a:r>
            <a:r>
              <a:rPr lang="en-US" sz="2800" dirty="0" smtClean="0"/>
              <a:t>woman-pride</a:t>
            </a:r>
          </a:p>
          <a:p>
            <a:pPr marL="0" indent="0">
              <a:buNone/>
            </a:pPr>
            <a:r>
              <a:rPr lang="en-US" sz="2800" dirty="0"/>
              <a:t>	</a:t>
            </a:r>
            <a:r>
              <a:rPr lang="en-US" sz="2800" dirty="0" smtClean="0"/>
              <a:t> Ruled 3 years as King-son of Gideon</a:t>
            </a:r>
          </a:p>
          <a:p>
            <a:pPr marL="0" indent="0">
              <a:buNone/>
            </a:pPr>
            <a:r>
              <a:rPr lang="en-US" sz="2800" dirty="0"/>
              <a:t>	</a:t>
            </a:r>
            <a:r>
              <a:rPr lang="en-US" sz="2800" dirty="0" smtClean="0"/>
              <a:t>Murdered all but one of the sons of his father (70 sons) at the family’s home town of </a:t>
            </a:r>
            <a:r>
              <a:rPr lang="en-US" sz="2800" dirty="0" err="1" smtClean="0"/>
              <a:t>Ophrah</a:t>
            </a:r>
            <a:endParaRPr lang="en-US" sz="2800" dirty="0" smtClean="0"/>
          </a:p>
          <a:p>
            <a:pPr marL="0" indent="0">
              <a:buNone/>
            </a:pPr>
            <a:r>
              <a:rPr lang="en-US" sz="2800" dirty="0" smtClean="0"/>
              <a:t>	</a:t>
            </a:r>
            <a:r>
              <a:rPr lang="en-US" sz="2800" dirty="0" err="1" smtClean="0"/>
              <a:t>Jotham</a:t>
            </a:r>
            <a:r>
              <a:rPr lang="en-US" sz="2800" dirty="0" smtClean="0"/>
              <a:t>, the youngest, escaped</a:t>
            </a:r>
          </a:p>
          <a:p>
            <a:pPr marL="0" indent="0">
              <a:buNone/>
            </a:pPr>
            <a:r>
              <a:rPr lang="en-US" sz="2800" dirty="0" smtClean="0"/>
              <a:t>	Abimelech-was wounded to death by a millstone dropped from a wall by a woman</a:t>
            </a:r>
          </a:p>
          <a:p>
            <a:pPr marL="0" indent="0">
              <a:buNone/>
            </a:pPr>
            <a:r>
              <a:rPr lang="en-US" sz="2800" dirty="0"/>
              <a:t>	</a:t>
            </a:r>
            <a:r>
              <a:rPr lang="en-US" sz="2800" dirty="0" smtClean="0"/>
              <a:t>To avoid the same of death at the hands of a woman he ordered his armor-bearer to kill him with his sword.</a:t>
            </a:r>
            <a:endParaRPr lang="en-US" sz="2800" dirty="0" smtClean="0"/>
          </a:p>
          <a:p>
            <a:pPr marL="0" indent="0">
              <a:buNone/>
            </a:pPr>
            <a:endParaRPr lang="en-US" sz="2800" dirty="0"/>
          </a:p>
        </p:txBody>
      </p:sp>
    </p:spTree>
    <p:extLst>
      <p:ext uri="{BB962C8B-B14F-4D97-AF65-F5344CB8AC3E}">
        <p14:creationId xmlns:p14="http://schemas.microsoft.com/office/powerpoint/2010/main" val="2001925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Christianity-Suicide</a:t>
            </a:r>
            <a:endParaRPr lang="en-US" dirty="0"/>
          </a:p>
        </p:txBody>
      </p:sp>
      <p:sp>
        <p:nvSpPr>
          <p:cNvPr id="3" name="Content Placeholder 2"/>
          <p:cNvSpPr>
            <a:spLocks noGrp="1"/>
          </p:cNvSpPr>
          <p:nvPr>
            <p:ph idx="1"/>
          </p:nvPr>
        </p:nvSpPr>
        <p:spPr>
          <a:xfrm>
            <a:off x="211016" y="1925514"/>
            <a:ext cx="11843238" cy="5117124"/>
          </a:xfrm>
        </p:spPr>
        <p:txBody>
          <a:bodyPr>
            <a:normAutofit fontScale="25000" lnSpcReduction="20000"/>
          </a:bodyPr>
          <a:lstStyle/>
          <a:p>
            <a:pPr marL="0" indent="0">
              <a:buNone/>
            </a:pPr>
            <a:endParaRPr lang="en-US" sz="2800" dirty="0" smtClean="0">
              <a:solidFill>
                <a:schemeClr val="bg1"/>
              </a:solidFill>
            </a:endParaRPr>
          </a:p>
          <a:p>
            <a:pPr marL="0" indent="0">
              <a:buNone/>
            </a:pPr>
            <a:r>
              <a:rPr lang="en-US" sz="10400" dirty="0" smtClean="0">
                <a:latin typeface="Tahoma" panose="020B0604030504040204" pitchFamily="34" charset="0"/>
                <a:ea typeface="Tahoma" panose="020B0604030504040204" pitchFamily="34" charset="0"/>
                <a:cs typeface="Tahoma" panose="020B0604030504040204" pitchFamily="34" charset="0"/>
              </a:rPr>
              <a:t>Samson-Judges </a:t>
            </a:r>
            <a:r>
              <a:rPr lang="en-US" sz="10400" dirty="0" smtClean="0">
                <a:latin typeface="Tahoma" panose="020B0604030504040204" pitchFamily="34" charset="0"/>
                <a:ea typeface="Tahoma" panose="020B0604030504040204" pitchFamily="34" charset="0"/>
                <a:cs typeface="Tahoma" panose="020B0604030504040204" pitchFamily="34" charset="0"/>
              </a:rPr>
              <a:t>16: 29-31-crushed by a building-sacrificed his own life to kill </a:t>
            </a:r>
            <a:r>
              <a:rPr lang="en-US" sz="10400" dirty="0" err="1" smtClean="0">
                <a:latin typeface="Tahoma" panose="020B0604030504040204" pitchFamily="34" charset="0"/>
                <a:ea typeface="Tahoma" panose="020B0604030504040204" pitchFamily="34" charset="0"/>
                <a:cs typeface="Tahoma" panose="020B0604030504040204" pitchFamily="34" charset="0"/>
              </a:rPr>
              <a:t>Phillistines</a:t>
            </a:r>
            <a:r>
              <a:rPr lang="en-US" sz="10400" dirty="0" smtClean="0">
                <a:latin typeface="Tahoma" panose="020B0604030504040204" pitchFamily="34" charset="0"/>
                <a:ea typeface="Tahoma" panose="020B0604030504040204" pitchFamily="34" charset="0"/>
                <a:cs typeface="Tahoma" panose="020B0604030504040204" pitchFamily="34" charset="0"/>
              </a:rPr>
              <a:t>-justification</a:t>
            </a:r>
          </a:p>
          <a:p>
            <a:pPr marL="0" indent="0">
              <a:buNone/>
            </a:pPr>
            <a:r>
              <a:rPr lang="en-US" sz="10400" dirty="0">
                <a:latin typeface="Tahoma" panose="020B0604030504040204" pitchFamily="34" charset="0"/>
                <a:ea typeface="Tahoma" panose="020B0604030504040204" pitchFamily="34" charset="0"/>
                <a:cs typeface="Tahoma" panose="020B0604030504040204" pitchFamily="34" charset="0"/>
              </a:rPr>
              <a:t>	</a:t>
            </a:r>
            <a:endParaRPr lang="en-US" sz="10400" dirty="0" smtClean="0">
              <a:latin typeface="Tahoma" panose="020B0604030504040204" pitchFamily="34" charset="0"/>
              <a:ea typeface="Tahoma" panose="020B0604030504040204" pitchFamily="34" charset="0"/>
              <a:cs typeface="Tahoma" panose="020B0604030504040204" pitchFamily="34" charset="0"/>
            </a:endParaRPr>
          </a:p>
          <a:p>
            <a:r>
              <a:rPr lang="en-US" sz="10400" dirty="0" smtClean="0">
                <a:latin typeface="Tahoma" panose="020B0604030504040204" pitchFamily="34" charset="0"/>
                <a:ea typeface="Tahoma" panose="020B0604030504040204" pitchFamily="34" charset="0"/>
                <a:cs typeface="Tahoma" panose="020B0604030504040204" pitchFamily="34" charset="0"/>
              </a:rPr>
              <a:t>	Was the last of the Israelite judges</a:t>
            </a:r>
          </a:p>
          <a:p>
            <a:r>
              <a:rPr lang="en-US" sz="10400" dirty="0">
                <a:latin typeface="Tahoma" panose="020B0604030504040204" pitchFamily="34" charset="0"/>
                <a:ea typeface="Tahoma" panose="020B0604030504040204" pitchFamily="34" charset="0"/>
                <a:cs typeface="Tahoma" panose="020B0604030504040204" pitchFamily="34" charset="0"/>
              </a:rPr>
              <a:t>	</a:t>
            </a:r>
            <a:r>
              <a:rPr lang="en-US" sz="10400" dirty="0" smtClean="0">
                <a:latin typeface="Tahoma" panose="020B0604030504040204" pitchFamily="34" charset="0"/>
                <a:ea typeface="Tahoma" panose="020B0604030504040204" pitchFamily="34" charset="0"/>
                <a:cs typeface="Tahoma" panose="020B0604030504040204" pitchFamily="34" charset="0"/>
              </a:rPr>
              <a:t>Nazarite-given great strength by God</a:t>
            </a:r>
          </a:p>
          <a:p>
            <a:r>
              <a:rPr lang="en-US" sz="10400" dirty="0">
                <a:latin typeface="Tahoma" panose="020B0604030504040204" pitchFamily="34" charset="0"/>
                <a:ea typeface="Tahoma" panose="020B0604030504040204" pitchFamily="34" charset="0"/>
                <a:cs typeface="Tahoma" panose="020B0604030504040204" pitchFamily="34" charset="0"/>
              </a:rPr>
              <a:t>	</a:t>
            </a:r>
            <a:r>
              <a:rPr lang="en-US" sz="10400" dirty="0" smtClean="0">
                <a:latin typeface="Tahoma" panose="020B0604030504040204" pitchFamily="34" charset="0"/>
                <a:ea typeface="Tahoma" panose="020B0604030504040204" pitchFamily="34" charset="0"/>
                <a:cs typeface="Tahoma" panose="020B0604030504040204" pitchFamily="34" charset="0"/>
              </a:rPr>
              <a:t>Killed a lion with his bear hands-slew an entire Philistine army with a jawbone of a donkey</a:t>
            </a:r>
          </a:p>
          <a:p>
            <a:r>
              <a:rPr lang="en-US" sz="10400" dirty="0">
                <a:latin typeface="Tahoma" panose="020B0604030504040204" pitchFamily="34" charset="0"/>
                <a:ea typeface="Tahoma" panose="020B0604030504040204" pitchFamily="34" charset="0"/>
                <a:cs typeface="Tahoma" panose="020B0604030504040204" pitchFamily="34" charset="0"/>
              </a:rPr>
              <a:t>	</a:t>
            </a:r>
            <a:r>
              <a:rPr lang="en-US" sz="10400" dirty="0" smtClean="0">
                <a:latin typeface="Tahoma" panose="020B0604030504040204" pitchFamily="34" charset="0"/>
                <a:ea typeface="Tahoma" panose="020B0604030504040204" pitchFamily="34" charset="0"/>
                <a:cs typeface="Tahoma" panose="020B0604030504040204" pitchFamily="34" charset="0"/>
              </a:rPr>
              <a:t>Delilah betrayed him by cutting his hair and removing his strength</a:t>
            </a:r>
          </a:p>
          <a:p>
            <a:r>
              <a:rPr lang="en-US" sz="10400" dirty="0">
                <a:latin typeface="Tahoma" panose="020B0604030504040204" pitchFamily="34" charset="0"/>
                <a:ea typeface="Tahoma" panose="020B0604030504040204" pitchFamily="34" charset="0"/>
                <a:cs typeface="Tahoma" panose="020B0604030504040204" pitchFamily="34" charset="0"/>
              </a:rPr>
              <a:t>	</a:t>
            </a:r>
            <a:r>
              <a:rPr lang="en-US" sz="10400" dirty="0" smtClean="0">
                <a:latin typeface="Tahoma" panose="020B0604030504040204" pitchFamily="34" charset="0"/>
                <a:ea typeface="Tahoma" panose="020B0604030504040204" pitchFamily="34" charset="0"/>
                <a:cs typeface="Tahoma" panose="020B0604030504040204" pitchFamily="34" charset="0"/>
              </a:rPr>
              <a:t>Had his eyes gouged out and was forced to grind grain at a mill at Gaza</a:t>
            </a:r>
          </a:p>
          <a:p>
            <a:r>
              <a:rPr lang="en-US" sz="10400" dirty="0">
                <a:latin typeface="Tahoma" panose="020B0604030504040204" pitchFamily="34" charset="0"/>
                <a:ea typeface="Tahoma" panose="020B0604030504040204" pitchFamily="34" charset="0"/>
                <a:cs typeface="Tahoma" panose="020B0604030504040204" pitchFamily="34" charset="0"/>
              </a:rPr>
              <a:t>	</a:t>
            </a:r>
            <a:r>
              <a:rPr lang="en-US" sz="10400" dirty="0" smtClean="0">
                <a:latin typeface="Tahoma" panose="020B0604030504040204" pitchFamily="34" charset="0"/>
                <a:ea typeface="Tahoma" panose="020B0604030504040204" pitchFamily="34" charset="0"/>
                <a:cs typeface="Tahoma" panose="020B0604030504040204" pitchFamily="34" charset="0"/>
              </a:rPr>
              <a:t>In the temple of Dagon, Samson prayed for strength and then tore down the pillars and collapsed the temple killing himself and all the Philistines</a:t>
            </a:r>
          </a:p>
          <a:p>
            <a:pPr marL="0" indent="0">
              <a:buNone/>
            </a:pPr>
            <a:r>
              <a:rPr lang="en-US" sz="10400" dirty="0">
                <a:latin typeface="Tahoma" panose="020B0604030504040204" pitchFamily="34" charset="0"/>
                <a:ea typeface="Tahoma" panose="020B0604030504040204" pitchFamily="34" charset="0"/>
                <a:cs typeface="Tahoma" panose="020B0604030504040204" pitchFamily="34" charset="0"/>
              </a:rPr>
              <a:t>	</a:t>
            </a:r>
            <a:endParaRPr lang="en-US" sz="104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2800" dirty="0" smtClean="0">
              <a:solidFill>
                <a:schemeClr val="bg1"/>
              </a:solidFill>
            </a:endParaRPr>
          </a:p>
          <a:p>
            <a:pPr marL="0" indent="0">
              <a:buNone/>
            </a:pPr>
            <a:r>
              <a:rPr lang="en-US" sz="2800" dirty="0">
                <a:solidFill>
                  <a:schemeClr val="bg1"/>
                </a:solidFill>
              </a:rPr>
              <a:t>	</a:t>
            </a:r>
            <a:endParaRPr lang="en-US" sz="2800" dirty="0" smtClean="0">
              <a:solidFill>
                <a:schemeClr val="bg1"/>
              </a:solidFill>
            </a:endParaRPr>
          </a:p>
          <a:p>
            <a:pPr marL="0" indent="0">
              <a:buNone/>
            </a:pPr>
            <a:r>
              <a:rPr lang="en-US" sz="2800" dirty="0">
                <a:solidFill>
                  <a:schemeClr val="bg1"/>
                </a:solidFill>
              </a:rPr>
              <a:t>	</a:t>
            </a:r>
            <a:endParaRPr lang="en-US" sz="2800" dirty="0" smtClean="0">
              <a:solidFill>
                <a:schemeClr val="bg1"/>
              </a:solidFill>
            </a:endParaRPr>
          </a:p>
          <a:p>
            <a:pPr marL="0" indent="0">
              <a:buNone/>
            </a:pPr>
            <a:endParaRPr lang="en-US" sz="2800" dirty="0">
              <a:solidFill>
                <a:schemeClr val="bg1"/>
              </a:solidFill>
            </a:endParaRPr>
          </a:p>
        </p:txBody>
      </p:sp>
    </p:spTree>
    <p:extLst>
      <p:ext uri="{BB962C8B-B14F-4D97-AF65-F5344CB8AC3E}">
        <p14:creationId xmlns:p14="http://schemas.microsoft.com/office/powerpoint/2010/main" val="2008383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Christianity-Suicide</a:t>
            </a:r>
            <a:endParaRPr lang="en-US" dirty="0"/>
          </a:p>
        </p:txBody>
      </p:sp>
      <p:sp>
        <p:nvSpPr>
          <p:cNvPr id="3" name="Content Placeholder 2"/>
          <p:cNvSpPr>
            <a:spLocks noGrp="1"/>
          </p:cNvSpPr>
          <p:nvPr>
            <p:ph idx="1"/>
          </p:nvPr>
        </p:nvSpPr>
        <p:spPr>
          <a:xfrm>
            <a:off x="591014" y="2051824"/>
            <a:ext cx="11113305" cy="4709703"/>
          </a:xfrm>
        </p:spPr>
        <p:txBody>
          <a:bodyPr>
            <a:normAutofit lnSpcReduction="10000"/>
          </a:bodyPr>
          <a:lstStyle/>
          <a:p>
            <a:pPr marL="0" indent="0">
              <a:buNone/>
            </a:pPr>
            <a:endParaRPr lang="en-US" sz="2800" dirty="0" smtClean="0">
              <a:solidFill>
                <a:schemeClr val="bg1"/>
              </a:solidFill>
            </a:endParaRPr>
          </a:p>
          <a:p>
            <a:pPr marL="0" indent="0">
              <a:buNone/>
            </a:pPr>
            <a:r>
              <a:rPr lang="en-US" sz="2800" dirty="0" smtClean="0"/>
              <a:t>Saul </a:t>
            </a:r>
            <a:r>
              <a:rPr lang="en-US" sz="2800" dirty="0" smtClean="0"/>
              <a:t>and his Armor Bearer-I Samuel 31: 3-6-Sword-grief and </a:t>
            </a:r>
            <a:r>
              <a:rPr lang="en-US" sz="2800" dirty="0" smtClean="0"/>
              <a:t>depression</a:t>
            </a:r>
          </a:p>
          <a:p>
            <a:pPr marL="0" indent="0">
              <a:buNone/>
            </a:pPr>
            <a:r>
              <a:rPr lang="en-US" sz="2800" dirty="0" smtClean="0"/>
              <a:t>1</a:t>
            </a:r>
            <a:r>
              <a:rPr lang="en-US" sz="2800" baseline="30000" dirty="0" smtClean="0"/>
              <a:t>st</a:t>
            </a:r>
            <a:r>
              <a:rPr lang="en-US" sz="2800" dirty="0" smtClean="0"/>
              <a:t> King of Israel</a:t>
            </a:r>
          </a:p>
          <a:p>
            <a:pPr marL="0" indent="0">
              <a:buNone/>
            </a:pPr>
            <a:r>
              <a:rPr lang="en-US" sz="2800" dirty="0" smtClean="0"/>
              <a:t>Head and Shoulders above the rest </a:t>
            </a:r>
          </a:p>
          <a:p>
            <a:pPr marL="0" indent="0">
              <a:buNone/>
            </a:pPr>
            <a:r>
              <a:rPr lang="en-US" sz="2800" dirty="0" smtClean="0"/>
              <a:t>Disobeyed God</a:t>
            </a:r>
          </a:p>
          <a:p>
            <a:pPr marL="0" indent="0">
              <a:buNone/>
            </a:pPr>
            <a:r>
              <a:rPr lang="en-US" sz="2800" dirty="0" smtClean="0"/>
              <a:t>Fits of rage toward David</a:t>
            </a:r>
          </a:p>
          <a:p>
            <a:pPr marL="0" indent="0">
              <a:buNone/>
            </a:pPr>
            <a:r>
              <a:rPr lang="en-US" sz="2800" dirty="0" smtClean="0"/>
              <a:t>Died in battle by his own sword after being wounded by archers and his armor bearer refused to take his life</a:t>
            </a:r>
          </a:p>
          <a:p>
            <a:pPr marL="0" indent="0">
              <a:buNone/>
            </a:pPr>
            <a:r>
              <a:rPr lang="en-US" sz="2800" dirty="0" smtClean="0"/>
              <a:t>Saul, his armor bearer and his 3 sons died that day</a:t>
            </a:r>
            <a:endParaRPr lang="en-US" sz="2800" dirty="0" smtClean="0"/>
          </a:p>
          <a:p>
            <a:pPr marL="0" indent="0">
              <a:buNone/>
            </a:pPr>
            <a:endParaRPr lang="en-US" sz="2800" dirty="0">
              <a:solidFill>
                <a:schemeClr val="bg1"/>
              </a:solidFill>
            </a:endParaRPr>
          </a:p>
        </p:txBody>
      </p:sp>
    </p:spTree>
    <p:extLst>
      <p:ext uri="{BB962C8B-B14F-4D97-AF65-F5344CB8AC3E}">
        <p14:creationId xmlns:p14="http://schemas.microsoft.com/office/powerpoint/2010/main" val="4201608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p:txBody>
          <a:bodyPr/>
          <a:lstStyle/>
          <a:p>
            <a:r>
              <a:rPr lang="en-US" dirty="0">
                <a:solidFill>
                  <a:schemeClr val="bg1"/>
                </a:solidFill>
              </a:rPr>
              <a:t>“For as a man thinks in his heart (mind), so </a:t>
            </a:r>
            <a:r>
              <a:rPr lang="en-US" i="1" dirty="0">
                <a:solidFill>
                  <a:schemeClr val="bg1"/>
                </a:solidFill>
              </a:rPr>
              <a:t>is</a:t>
            </a:r>
            <a:r>
              <a:rPr lang="en-US" dirty="0">
                <a:solidFill>
                  <a:schemeClr val="bg1"/>
                </a:solidFill>
              </a:rPr>
              <a:t> he.” Proverbs 23:7</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6481" y="2930379"/>
            <a:ext cx="5528345" cy="3748831"/>
          </a:xfrm>
          <a:prstGeom prst="rect">
            <a:avLst/>
          </a:prstGeom>
        </p:spPr>
      </p:pic>
    </p:spTree>
    <p:extLst>
      <p:ext uri="{BB962C8B-B14F-4D97-AF65-F5344CB8AC3E}">
        <p14:creationId xmlns:p14="http://schemas.microsoft.com/office/powerpoint/2010/main" val="3171881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Christianity-Suicide</a:t>
            </a:r>
            <a:endParaRPr lang="en-US" dirty="0"/>
          </a:p>
        </p:txBody>
      </p:sp>
      <p:sp>
        <p:nvSpPr>
          <p:cNvPr id="3" name="Content Placeholder 2"/>
          <p:cNvSpPr>
            <a:spLocks noGrp="1"/>
          </p:cNvSpPr>
          <p:nvPr>
            <p:ph idx="1"/>
          </p:nvPr>
        </p:nvSpPr>
        <p:spPr>
          <a:xfrm>
            <a:off x="680321" y="2051824"/>
            <a:ext cx="11113305" cy="4709703"/>
          </a:xfrm>
        </p:spPr>
        <p:txBody>
          <a:bodyPr>
            <a:normAutofit/>
          </a:bodyPr>
          <a:lstStyle/>
          <a:p>
            <a:pPr marL="0" indent="0">
              <a:buNone/>
            </a:pPr>
            <a:endParaRPr lang="en-US" sz="2800" dirty="0" smtClean="0">
              <a:solidFill>
                <a:schemeClr val="bg1"/>
              </a:solidFill>
            </a:endParaRPr>
          </a:p>
          <a:p>
            <a:pPr marL="0" indent="0">
              <a:buNone/>
            </a:pPr>
            <a:r>
              <a:rPr lang="en-US" sz="2800" dirty="0" err="1" smtClean="0"/>
              <a:t>Ahithophel</a:t>
            </a:r>
            <a:r>
              <a:rPr lang="en-US" sz="2800" dirty="0" smtClean="0"/>
              <a:t>-II </a:t>
            </a:r>
            <a:r>
              <a:rPr lang="en-US" sz="2800" dirty="0" smtClean="0"/>
              <a:t>Samuel 17:23-hanging-disgraced by </a:t>
            </a:r>
            <a:r>
              <a:rPr lang="en-US" sz="2800" dirty="0" smtClean="0"/>
              <a:t>Absalom</a:t>
            </a:r>
          </a:p>
          <a:p>
            <a:pPr marL="0" indent="0">
              <a:buNone/>
            </a:pPr>
            <a:r>
              <a:rPr lang="en-US" sz="2800" dirty="0" smtClean="0"/>
              <a:t>Counselor of King David</a:t>
            </a:r>
          </a:p>
          <a:p>
            <a:pPr marL="0" indent="0">
              <a:buNone/>
            </a:pPr>
            <a:r>
              <a:rPr lang="en-US" sz="2800" dirty="0" smtClean="0"/>
              <a:t>Joined Absalom in his revolt against David</a:t>
            </a:r>
          </a:p>
          <a:p>
            <a:pPr marL="0" indent="0">
              <a:buNone/>
            </a:pPr>
            <a:r>
              <a:rPr lang="en-US" sz="2800" dirty="0" smtClean="0"/>
              <a:t>After the revolt failed due to his advice not being taken</a:t>
            </a:r>
          </a:p>
          <a:p>
            <a:pPr marL="0" indent="0">
              <a:buNone/>
            </a:pPr>
            <a:r>
              <a:rPr lang="en-US" sz="2800" dirty="0" smtClean="0"/>
              <a:t>He left Absalom’s camp and returned to </a:t>
            </a:r>
            <a:r>
              <a:rPr lang="en-US" sz="2800" dirty="0" err="1" smtClean="0"/>
              <a:t>Giloh</a:t>
            </a:r>
            <a:endParaRPr lang="en-US" sz="2800" dirty="0" smtClean="0"/>
          </a:p>
          <a:p>
            <a:pPr marL="0" indent="0">
              <a:buNone/>
            </a:pPr>
            <a:r>
              <a:rPr lang="en-US" sz="2800" dirty="0" smtClean="0"/>
              <a:t>Arranged his affairs </a:t>
            </a:r>
          </a:p>
          <a:p>
            <a:pPr marL="0" indent="0">
              <a:buNone/>
            </a:pPr>
            <a:r>
              <a:rPr lang="en-US" sz="2800" dirty="0" smtClean="0"/>
              <a:t>Hanged himself</a:t>
            </a:r>
            <a:endParaRPr lang="en-US" sz="2800" dirty="0" smtClean="0"/>
          </a:p>
        </p:txBody>
      </p:sp>
    </p:spTree>
    <p:extLst>
      <p:ext uri="{BB962C8B-B14F-4D97-AF65-F5344CB8AC3E}">
        <p14:creationId xmlns:p14="http://schemas.microsoft.com/office/powerpoint/2010/main" val="3046126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Christianity-Suicide</a:t>
            </a:r>
            <a:endParaRPr lang="en-US" dirty="0"/>
          </a:p>
        </p:txBody>
      </p:sp>
      <p:sp>
        <p:nvSpPr>
          <p:cNvPr id="3" name="Content Placeholder 2"/>
          <p:cNvSpPr>
            <a:spLocks noGrp="1"/>
          </p:cNvSpPr>
          <p:nvPr>
            <p:ph idx="1"/>
          </p:nvPr>
        </p:nvSpPr>
        <p:spPr>
          <a:xfrm>
            <a:off x="591014" y="2051824"/>
            <a:ext cx="11113305" cy="4709703"/>
          </a:xfrm>
        </p:spPr>
        <p:txBody>
          <a:bodyPr>
            <a:normAutofit/>
          </a:bodyPr>
          <a:lstStyle/>
          <a:p>
            <a:pPr marL="0" indent="0">
              <a:buNone/>
            </a:pPr>
            <a:r>
              <a:rPr lang="en-US" sz="2800" dirty="0" err="1" smtClean="0"/>
              <a:t>Zimri</a:t>
            </a:r>
            <a:r>
              <a:rPr lang="en-US" sz="2800" dirty="0" smtClean="0"/>
              <a:t>-I </a:t>
            </a:r>
            <a:r>
              <a:rPr lang="en-US" sz="2800" dirty="0" smtClean="0"/>
              <a:t>Kings 16:18-Fire-didn’t want to be </a:t>
            </a:r>
            <a:r>
              <a:rPr lang="en-US" sz="2800" dirty="0" smtClean="0"/>
              <a:t>captured</a:t>
            </a:r>
          </a:p>
          <a:p>
            <a:pPr marL="0" indent="0">
              <a:buNone/>
            </a:pPr>
            <a:r>
              <a:rPr lang="en-US" sz="2800" dirty="0" smtClean="0"/>
              <a:t>Chariot commander who murdered </a:t>
            </a:r>
            <a:r>
              <a:rPr lang="en-US" sz="2800" dirty="0" err="1" smtClean="0"/>
              <a:t>Elah</a:t>
            </a:r>
            <a:endParaRPr lang="en-US" sz="2800" dirty="0" smtClean="0"/>
          </a:p>
          <a:p>
            <a:pPr marL="0" indent="0">
              <a:buNone/>
            </a:pPr>
            <a:r>
              <a:rPr lang="en-US" sz="2800" dirty="0" err="1" smtClean="0"/>
              <a:t>Zimri</a:t>
            </a:r>
            <a:r>
              <a:rPr lang="en-US" sz="2800" dirty="0" smtClean="0"/>
              <a:t> succeeded </a:t>
            </a:r>
            <a:r>
              <a:rPr lang="en-US" sz="2800" dirty="0" err="1" smtClean="0"/>
              <a:t>Elah</a:t>
            </a:r>
            <a:r>
              <a:rPr lang="en-US" sz="2800" dirty="0" smtClean="0"/>
              <a:t> as King</a:t>
            </a:r>
          </a:p>
          <a:p>
            <a:pPr marL="0" indent="0">
              <a:buNone/>
            </a:pPr>
            <a:r>
              <a:rPr lang="en-US" sz="2800" dirty="0" err="1" smtClean="0"/>
              <a:t>Zimri</a:t>
            </a:r>
            <a:r>
              <a:rPr lang="en-US" sz="2800" dirty="0" smtClean="0"/>
              <a:t> reigned 7 days because the army elected </a:t>
            </a:r>
            <a:r>
              <a:rPr lang="en-US" sz="2800" dirty="0" err="1" smtClean="0"/>
              <a:t>Omri</a:t>
            </a:r>
            <a:r>
              <a:rPr lang="en-US" sz="2800" dirty="0" smtClean="0"/>
              <a:t> king and laid siege on Tirzah</a:t>
            </a:r>
          </a:p>
          <a:p>
            <a:pPr marL="0" indent="0">
              <a:buNone/>
            </a:pPr>
            <a:r>
              <a:rPr lang="en-US" sz="2800" dirty="0" err="1" smtClean="0"/>
              <a:t>Zimri</a:t>
            </a:r>
            <a:r>
              <a:rPr lang="en-US" sz="2800" dirty="0" smtClean="0"/>
              <a:t> set fire to the palace-killing himself</a:t>
            </a:r>
            <a:endParaRPr lang="en-US" sz="2800" dirty="0" smtClean="0"/>
          </a:p>
        </p:txBody>
      </p:sp>
    </p:spTree>
    <p:extLst>
      <p:ext uri="{BB962C8B-B14F-4D97-AF65-F5344CB8AC3E}">
        <p14:creationId xmlns:p14="http://schemas.microsoft.com/office/powerpoint/2010/main" val="369515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Christianity-Suicide</a:t>
            </a:r>
            <a:endParaRPr lang="en-US" dirty="0"/>
          </a:p>
        </p:txBody>
      </p:sp>
      <p:sp>
        <p:nvSpPr>
          <p:cNvPr id="3" name="Content Placeholder 2"/>
          <p:cNvSpPr>
            <a:spLocks noGrp="1"/>
          </p:cNvSpPr>
          <p:nvPr>
            <p:ph idx="1"/>
          </p:nvPr>
        </p:nvSpPr>
        <p:spPr>
          <a:xfrm>
            <a:off x="591014" y="2051824"/>
            <a:ext cx="11113305" cy="4709703"/>
          </a:xfrm>
        </p:spPr>
        <p:txBody>
          <a:bodyPr>
            <a:normAutofit/>
          </a:bodyPr>
          <a:lstStyle/>
          <a:p>
            <a:pPr marL="0" indent="0">
              <a:buNone/>
            </a:pPr>
            <a:r>
              <a:rPr lang="en-US" sz="2800" dirty="0" smtClean="0"/>
              <a:t>Judas-Matthew </a:t>
            </a:r>
            <a:r>
              <a:rPr lang="en-US" sz="2800" dirty="0" smtClean="0"/>
              <a:t>27:5-hanging-due to remorse of betraying </a:t>
            </a:r>
            <a:r>
              <a:rPr lang="en-US" sz="2800" dirty="0" smtClean="0"/>
              <a:t>Jesus</a:t>
            </a:r>
          </a:p>
          <a:p>
            <a:pPr marL="0" indent="0">
              <a:buNone/>
            </a:pPr>
            <a:r>
              <a:rPr lang="en-US" sz="2800" dirty="0" smtClean="0"/>
              <a:t>One of the original apostles selected by Jesus</a:t>
            </a:r>
          </a:p>
          <a:p>
            <a:pPr marL="0" indent="0">
              <a:buNone/>
            </a:pPr>
            <a:r>
              <a:rPr lang="en-US" sz="2800" dirty="0" smtClean="0"/>
              <a:t>Betrayed Jesus for 30 pieces of silver with a kiss in the Garden of Gethsemane</a:t>
            </a:r>
          </a:p>
          <a:p>
            <a:pPr marL="0" indent="0">
              <a:buNone/>
            </a:pPr>
            <a:r>
              <a:rPr lang="en-US" sz="2800" dirty="0" smtClean="0"/>
              <a:t>Betrayal predicted at last supper</a:t>
            </a:r>
          </a:p>
          <a:p>
            <a:pPr marL="0" indent="0">
              <a:buNone/>
            </a:pPr>
            <a:r>
              <a:rPr lang="en-US" sz="2800" dirty="0" smtClean="0"/>
              <a:t>Tried to return the silver to the chief priests</a:t>
            </a:r>
          </a:p>
          <a:p>
            <a:pPr marL="0" indent="0">
              <a:buNone/>
            </a:pPr>
            <a:r>
              <a:rPr lang="en-US" sz="2800" dirty="0" smtClean="0"/>
              <a:t>Committed suicide by hanging</a:t>
            </a:r>
          </a:p>
          <a:p>
            <a:pPr marL="0" indent="0">
              <a:buNone/>
            </a:pPr>
            <a:endParaRPr lang="en-US" sz="2800" dirty="0" smtClean="0">
              <a:solidFill>
                <a:schemeClr val="bg1"/>
              </a:solidFill>
            </a:endParaRPr>
          </a:p>
          <a:p>
            <a:pPr marL="0" indent="0">
              <a:buNone/>
            </a:pPr>
            <a:endParaRPr lang="en-US" sz="2800" dirty="0" smtClean="0">
              <a:solidFill>
                <a:schemeClr val="bg1"/>
              </a:solidFill>
            </a:endParaRPr>
          </a:p>
          <a:p>
            <a:pPr marL="0" indent="0">
              <a:buNone/>
            </a:pPr>
            <a:endParaRPr lang="en-US" sz="2800" dirty="0" smtClean="0">
              <a:solidFill>
                <a:schemeClr val="bg1"/>
              </a:solidFill>
            </a:endParaRPr>
          </a:p>
          <a:p>
            <a:pPr marL="0" indent="0">
              <a:buNone/>
            </a:pPr>
            <a:endParaRPr lang="en-US" sz="2800" dirty="0" smtClean="0">
              <a:solidFill>
                <a:schemeClr val="bg1"/>
              </a:solidFill>
            </a:endParaRPr>
          </a:p>
          <a:p>
            <a:pPr marL="0" indent="0">
              <a:buNone/>
            </a:pPr>
            <a:endParaRPr lang="en-US" sz="2800" dirty="0" smtClean="0">
              <a:solidFill>
                <a:schemeClr val="bg1"/>
              </a:solidFill>
            </a:endParaRPr>
          </a:p>
          <a:p>
            <a:pPr marL="0" indent="0">
              <a:buNone/>
            </a:pPr>
            <a:endParaRPr lang="en-US" sz="2800" dirty="0">
              <a:solidFill>
                <a:schemeClr val="bg1"/>
              </a:solidFill>
            </a:endParaRPr>
          </a:p>
        </p:txBody>
      </p:sp>
    </p:spTree>
    <p:extLst>
      <p:ext uri="{BB962C8B-B14F-4D97-AF65-F5344CB8AC3E}">
        <p14:creationId xmlns:p14="http://schemas.microsoft.com/office/powerpoint/2010/main" val="335197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err="1" smtClean="0"/>
              <a:t>Chrisitanity</a:t>
            </a:r>
            <a:r>
              <a:rPr lang="en-US" dirty="0" smtClean="0"/>
              <a:t>-Suicide</a:t>
            </a:r>
            <a:endParaRPr lang="en-US" dirty="0"/>
          </a:p>
        </p:txBody>
      </p:sp>
      <p:sp>
        <p:nvSpPr>
          <p:cNvPr id="3" name="Content Placeholder 2"/>
          <p:cNvSpPr>
            <a:spLocks noGrp="1"/>
          </p:cNvSpPr>
          <p:nvPr>
            <p:ph idx="1"/>
          </p:nvPr>
        </p:nvSpPr>
        <p:spPr/>
        <p:txBody>
          <a:bodyPr/>
          <a:lstStyle/>
          <a:p>
            <a:r>
              <a:rPr lang="en-US" b="1" dirty="0"/>
              <a:t>Again I saw all the oppressions that are done under the sun. And behold, the tears of the oppressed, and they had no one to comfort them! On the side of their oppressors there was power, and there was no one to comfort them.</a:t>
            </a:r>
            <a:r>
              <a:rPr lang="en-US" dirty="0"/>
              <a:t> </a:t>
            </a:r>
            <a:r>
              <a:rPr lang="en-US" dirty="0" smtClean="0"/>
              <a:t>And </a:t>
            </a:r>
            <a:r>
              <a:rPr lang="en-US" dirty="0"/>
              <a:t>I thought the dead who are already dead more fortunate than the living who are still alive. </a:t>
            </a:r>
            <a:r>
              <a:rPr lang="en-US" dirty="0" smtClean="0"/>
              <a:t>But </a:t>
            </a:r>
            <a:r>
              <a:rPr lang="en-US" dirty="0"/>
              <a:t>better than both is he who has not yet been and has not seen the evil deeds that are done under the sun</a:t>
            </a:r>
            <a:r>
              <a:rPr lang="en-US" dirty="0" smtClean="0"/>
              <a:t>.</a:t>
            </a:r>
          </a:p>
          <a:p>
            <a:pPr algn="r"/>
            <a:r>
              <a:rPr lang="en-US" dirty="0" smtClean="0"/>
              <a:t>Ecclesiastes 4:1-3</a:t>
            </a:r>
            <a:endParaRPr lang="en-US" dirty="0"/>
          </a:p>
        </p:txBody>
      </p:sp>
    </p:spTree>
    <p:extLst>
      <p:ext uri="{BB962C8B-B14F-4D97-AF65-F5344CB8AC3E}">
        <p14:creationId xmlns:p14="http://schemas.microsoft.com/office/powerpoint/2010/main" val="1821041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Christianity-Suicide</a:t>
            </a:r>
            <a:endParaRPr lang="en-US" dirty="0"/>
          </a:p>
        </p:txBody>
      </p:sp>
      <p:sp>
        <p:nvSpPr>
          <p:cNvPr id="3" name="Content Placeholder 2"/>
          <p:cNvSpPr>
            <a:spLocks noGrp="1"/>
          </p:cNvSpPr>
          <p:nvPr>
            <p:ph idx="1"/>
          </p:nvPr>
        </p:nvSpPr>
        <p:spPr>
          <a:xfrm>
            <a:off x="285750" y="2051824"/>
            <a:ext cx="11715750" cy="4709703"/>
          </a:xfrm>
        </p:spPr>
        <p:txBody>
          <a:bodyPr>
            <a:normAutofit/>
          </a:bodyPr>
          <a:lstStyle/>
          <a:p>
            <a:pPr marL="0" indent="0">
              <a:buNone/>
            </a:pPr>
            <a:r>
              <a:rPr lang="en-US" sz="2800" b="1" dirty="0" smtClean="0"/>
              <a:t>If you were in the twin towers and couldn’t get out what would you have done? </a:t>
            </a:r>
          </a:p>
          <a:p>
            <a:pPr marL="0" indent="0">
              <a:buNone/>
            </a:pPr>
            <a:endParaRPr lang="en-US" sz="2800" b="1" dirty="0" smtClean="0"/>
          </a:p>
          <a:p>
            <a:pPr marL="0" indent="0">
              <a:buNone/>
            </a:pPr>
            <a:r>
              <a:rPr lang="en-US" sz="2800" b="1" dirty="0" smtClean="0"/>
              <a:t>We have to realize that individuals who commit suicide do so for a variety of reasons, through a variety of methods and only God understands their circumstances.</a:t>
            </a:r>
          </a:p>
          <a:p>
            <a:pPr marL="0" indent="0">
              <a:buNone/>
            </a:pPr>
            <a:endParaRPr lang="en-US" sz="2800" b="1" dirty="0"/>
          </a:p>
          <a:p>
            <a:pPr marL="0" indent="0">
              <a:buNone/>
            </a:pPr>
            <a:r>
              <a:rPr lang="en-US" sz="2800" b="1" dirty="0" smtClean="0"/>
              <a:t>Let’s continue to love the families of those who have been affected by suicide. Being judgmental will not return their loved ones or encourage their spiritual well being. </a:t>
            </a:r>
          </a:p>
          <a:p>
            <a:pPr marL="0" indent="0">
              <a:buNone/>
            </a:pPr>
            <a:endParaRPr lang="en-US" sz="2800" dirty="0">
              <a:solidFill>
                <a:schemeClr val="bg1"/>
              </a:solidFill>
            </a:endParaRPr>
          </a:p>
          <a:p>
            <a:pPr marL="0" indent="0">
              <a:buNone/>
            </a:pPr>
            <a:endParaRPr lang="en-US" sz="2800" dirty="0">
              <a:solidFill>
                <a:schemeClr val="bg1"/>
              </a:solidFill>
            </a:endParaRPr>
          </a:p>
        </p:txBody>
      </p:sp>
    </p:spTree>
    <p:extLst>
      <p:ext uri="{BB962C8B-B14F-4D97-AF65-F5344CB8AC3E}">
        <p14:creationId xmlns:p14="http://schemas.microsoft.com/office/powerpoint/2010/main" val="812596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a:t>
            </a:r>
            <a:r>
              <a:rPr lang="en-US" dirty="0" err="1" smtClean="0"/>
              <a:t>Chrisitanity</a:t>
            </a:r>
            <a:r>
              <a:rPr lang="en-US" dirty="0" smtClean="0"/>
              <a:t>-Suicide</a:t>
            </a:r>
            <a:endParaRPr lang="en-US" dirty="0"/>
          </a:p>
        </p:txBody>
      </p:sp>
      <p:sp>
        <p:nvSpPr>
          <p:cNvPr id="3" name="Content Placeholder 2"/>
          <p:cNvSpPr>
            <a:spLocks noGrp="1"/>
          </p:cNvSpPr>
          <p:nvPr>
            <p:ph idx="1"/>
          </p:nvPr>
        </p:nvSpPr>
        <p:spPr/>
        <p:txBody>
          <a:bodyPr/>
          <a:lstStyle/>
          <a:p>
            <a:r>
              <a:rPr lang="en-US" dirty="0"/>
              <a:t>“Blessed are those who mourn, for they shall be </a:t>
            </a:r>
            <a:r>
              <a:rPr lang="en-US" b="1" dirty="0"/>
              <a:t>comfort</a:t>
            </a:r>
            <a:r>
              <a:rPr lang="en-US" dirty="0"/>
              <a:t>ed</a:t>
            </a:r>
            <a:r>
              <a:rPr lang="en-US" dirty="0" smtClean="0"/>
              <a:t>.</a:t>
            </a:r>
          </a:p>
          <a:p>
            <a:pPr algn="r"/>
            <a:r>
              <a:rPr lang="en-US" dirty="0" smtClean="0"/>
              <a:t>Matthew 5:4</a:t>
            </a:r>
          </a:p>
          <a:p>
            <a:pPr algn="r"/>
            <a:endParaRPr lang="en-US" dirty="0"/>
          </a:p>
          <a:p>
            <a:r>
              <a:rPr lang="en-US" dirty="0"/>
              <a:t>Blessed be the God and Father of our Lord Jesus Christ, the Father of mercies and God of all </a:t>
            </a:r>
            <a:r>
              <a:rPr lang="en-US" b="1" dirty="0"/>
              <a:t>comfort</a:t>
            </a:r>
            <a:r>
              <a:rPr lang="en-US" dirty="0" smtClean="0"/>
              <a:t>,</a:t>
            </a:r>
            <a:r>
              <a:rPr lang="en-US" dirty="0"/>
              <a:t> who </a:t>
            </a:r>
            <a:r>
              <a:rPr lang="en-US" b="1" dirty="0"/>
              <a:t>comfort</a:t>
            </a:r>
            <a:r>
              <a:rPr lang="en-US" dirty="0"/>
              <a:t>s us in all our affliction, so that we may be able to </a:t>
            </a:r>
            <a:r>
              <a:rPr lang="en-US" b="1" dirty="0"/>
              <a:t>comfort</a:t>
            </a:r>
            <a:r>
              <a:rPr lang="en-US" dirty="0"/>
              <a:t> those who are in any affliction, with the </a:t>
            </a:r>
            <a:r>
              <a:rPr lang="en-US" b="1" dirty="0"/>
              <a:t>comfort</a:t>
            </a:r>
            <a:r>
              <a:rPr lang="en-US" dirty="0"/>
              <a:t> with which we ourselves are </a:t>
            </a:r>
            <a:r>
              <a:rPr lang="en-US" b="1" dirty="0"/>
              <a:t>comfort</a:t>
            </a:r>
            <a:r>
              <a:rPr lang="en-US" dirty="0"/>
              <a:t>ed by </a:t>
            </a:r>
            <a:r>
              <a:rPr lang="en-US" dirty="0" smtClean="0"/>
              <a:t>God…</a:t>
            </a:r>
          </a:p>
          <a:p>
            <a:pPr algn="r"/>
            <a:r>
              <a:rPr lang="en-US" dirty="0" smtClean="0"/>
              <a:t>II Corinthians 1:3-4f</a:t>
            </a:r>
            <a:endParaRPr lang="en-US" dirty="0"/>
          </a:p>
        </p:txBody>
      </p:sp>
    </p:spTree>
    <p:extLst>
      <p:ext uri="{BB962C8B-B14F-4D97-AF65-F5344CB8AC3E}">
        <p14:creationId xmlns:p14="http://schemas.microsoft.com/office/powerpoint/2010/main" val="191154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91237" y="1637220"/>
            <a:ext cx="8330268" cy="5107530"/>
          </a:xfrm>
        </p:spPr>
      </p:pic>
    </p:spTree>
    <p:extLst>
      <p:ext uri="{BB962C8B-B14F-4D97-AF65-F5344CB8AC3E}">
        <p14:creationId xmlns:p14="http://schemas.microsoft.com/office/powerpoint/2010/main" val="179407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680321" y="2910980"/>
            <a:ext cx="9822696" cy="3145870"/>
          </a:xfrm>
        </p:spPr>
        <p:txBody>
          <a:bodyPr/>
          <a:lstStyle/>
          <a:p>
            <a:r>
              <a:rPr lang="en-US" sz="3200" dirty="0" smtClean="0">
                <a:solidFill>
                  <a:schemeClr val="bg1"/>
                </a:solidFill>
              </a:rPr>
              <a:t>Complex brain structure is designed by God</a:t>
            </a:r>
          </a:p>
          <a:p>
            <a:r>
              <a:rPr lang="en-US" sz="3200" dirty="0" smtClean="0">
                <a:solidFill>
                  <a:schemeClr val="bg1"/>
                </a:solidFill>
              </a:rPr>
              <a:t>Areas where we are most vulnerable are positioned for protection by God. Brain stem is at lower back part of brain and along with the Medulla Oblongata protects the heart beat, digestion and breathing.</a:t>
            </a:r>
          </a:p>
          <a:p>
            <a:pPr marL="0" indent="0">
              <a:buNone/>
            </a:pPr>
            <a:endParaRPr lang="en-US" sz="3200" dirty="0" smtClean="0">
              <a:solidFill>
                <a:schemeClr val="bg1"/>
              </a:solidFill>
            </a:endParaRPr>
          </a:p>
          <a:p>
            <a:endParaRPr lang="en-US" dirty="0" smtClean="0"/>
          </a:p>
          <a:p>
            <a:endParaRPr lang="en-US" dirty="0"/>
          </a:p>
        </p:txBody>
      </p:sp>
    </p:spTree>
    <p:extLst>
      <p:ext uri="{BB962C8B-B14F-4D97-AF65-F5344CB8AC3E}">
        <p14:creationId xmlns:p14="http://schemas.microsoft.com/office/powerpoint/2010/main" val="405439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680321" y="2336873"/>
            <a:ext cx="9998864" cy="4458210"/>
          </a:xfrm>
        </p:spPr>
        <p:txBody>
          <a:bodyPr>
            <a:normAutofit/>
          </a:bodyPr>
          <a:lstStyle/>
          <a:p>
            <a:r>
              <a:rPr lang="en-US" sz="3200" dirty="0" smtClean="0">
                <a:solidFill>
                  <a:schemeClr val="bg1"/>
                </a:solidFill>
              </a:rPr>
              <a:t>Brain halves have distinct traits which work together based on our building bridges within the brain. As mother’s rock their children the brains hemispheres are joined with synapses.</a:t>
            </a:r>
          </a:p>
          <a:p>
            <a:r>
              <a:rPr lang="en-US" sz="3200" dirty="0" smtClean="0">
                <a:solidFill>
                  <a:schemeClr val="bg1"/>
                </a:solidFill>
              </a:rPr>
              <a:t>Medication can be used to alter brain function when the part of the brain is not working effectively due to mental illness.</a:t>
            </a:r>
          </a:p>
          <a:p>
            <a:r>
              <a:rPr lang="en-US" sz="3200" dirty="0" smtClean="0">
                <a:solidFill>
                  <a:schemeClr val="bg1"/>
                </a:solidFill>
              </a:rPr>
              <a:t>Environment has an intense effect on our brain and its mental health.</a:t>
            </a:r>
          </a:p>
          <a:p>
            <a:endParaRPr lang="en-US" dirty="0" smtClean="0">
              <a:solidFill>
                <a:schemeClr val="bg1"/>
              </a:solidFill>
            </a:endParaRPr>
          </a:p>
          <a:p>
            <a:endParaRPr lang="en-US" dirty="0" smtClean="0"/>
          </a:p>
          <a:p>
            <a:endParaRPr lang="en-US" dirty="0"/>
          </a:p>
        </p:txBody>
      </p:sp>
    </p:spTree>
    <p:extLst>
      <p:ext uri="{BB962C8B-B14F-4D97-AF65-F5344CB8AC3E}">
        <p14:creationId xmlns:p14="http://schemas.microsoft.com/office/powerpoint/2010/main" val="4071151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680321" y="2152186"/>
            <a:ext cx="10116310" cy="4609342"/>
          </a:xfrm>
        </p:spPr>
        <p:txBody>
          <a:bodyPr>
            <a:normAutofit/>
          </a:bodyPr>
          <a:lstStyle/>
          <a:p>
            <a:pPr marL="0" indent="0">
              <a:buNone/>
            </a:pPr>
            <a:r>
              <a:rPr lang="en-US" sz="2800" b="1" dirty="0">
                <a:solidFill>
                  <a:schemeClr val="bg1"/>
                </a:solidFill>
              </a:rPr>
              <a:t>The Great Commandment</a:t>
            </a:r>
          </a:p>
          <a:p>
            <a:pPr marL="0" indent="0">
              <a:buNone/>
            </a:pPr>
            <a:r>
              <a:rPr lang="en-US" sz="2800" b="1" baseline="30000" dirty="0">
                <a:solidFill>
                  <a:schemeClr val="bg1"/>
                </a:solidFill>
              </a:rPr>
              <a:t>34 </a:t>
            </a:r>
            <a:r>
              <a:rPr lang="en-US" sz="2800" b="1" dirty="0">
                <a:solidFill>
                  <a:schemeClr val="bg1"/>
                </a:solidFill>
              </a:rPr>
              <a:t>But when the Pharisees heard that he had silenced the Sadducees, they gathered together. </a:t>
            </a:r>
            <a:r>
              <a:rPr lang="en-US" sz="2800" b="1" baseline="30000" dirty="0">
                <a:solidFill>
                  <a:schemeClr val="bg1"/>
                </a:solidFill>
              </a:rPr>
              <a:t>35 </a:t>
            </a:r>
            <a:r>
              <a:rPr lang="en-US" sz="2800" b="1" dirty="0">
                <a:solidFill>
                  <a:schemeClr val="bg1"/>
                </a:solidFill>
              </a:rPr>
              <a:t>And one of them, a lawyer, asked him a question to test him. </a:t>
            </a:r>
            <a:r>
              <a:rPr lang="en-US" sz="2800" b="1" baseline="30000" dirty="0">
                <a:solidFill>
                  <a:schemeClr val="bg1"/>
                </a:solidFill>
              </a:rPr>
              <a:t>36 </a:t>
            </a:r>
            <a:r>
              <a:rPr lang="en-US" sz="2800" b="1" dirty="0">
                <a:solidFill>
                  <a:schemeClr val="bg1"/>
                </a:solidFill>
              </a:rPr>
              <a:t>“Teacher, which is the great commandment in the Law?” </a:t>
            </a:r>
            <a:r>
              <a:rPr lang="en-US" sz="2800" b="1" baseline="30000" dirty="0">
                <a:solidFill>
                  <a:schemeClr val="bg1"/>
                </a:solidFill>
              </a:rPr>
              <a:t>37 </a:t>
            </a:r>
            <a:r>
              <a:rPr lang="en-US" sz="2800" b="1" dirty="0">
                <a:solidFill>
                  <a:schemeClr val="bg1"/>
                </a:solidFill>
              </a:rPr>
              <a:t>And he said to him, “You shall love the Lord your God with all your heart and with all your soul and with </a:t>
            </a:r>
            <a:r>
              <a:rPr lang="en-US" sz="2800" b="1" dirty="0">
                <a:solidFill>
                  <a:srgbClr val="FFFF00"/>
                </a:solidFill>
              </a:rPr>
              <a:t>all your mind</a:t>
            </a:r>
            <a:r>
              <a:rPr lang="en-US" sz="2800" b="1" dirty="0">
                <a:solidFill>
                  <a:schemeClr val="bg1"/>
                </a:solidFill>
              </a:rPr>
              <a:t>. </a:t>
            </a:r>
            <a:r>
              <a:rPr lang="en-US" sz="2800" b="1" baseline="30000" dirty="0">
                <a:solidFill>
                  <a:schemeClr val="bg1"/>
                </a:solidFill>
              </a:rPr>
              <a:t>38 </a:t>
            </a:r>
            <a:r>
              <a:rPr lang="en-US" sz="2800" b="1" dirty="0">
                <a:solidFill>
                  <a:schemeClr val="bg1"/>
                </a:solidFill>
              </a:rPr>
              <a:t>This is the great and first commandment. </a:t>
            </a:r>
            <a:r>
              <a:rPr lang="en-US" sz="2800" b="1" baseline="30000" dirty="0">
                <a:solidFill>
                  <a:schemeClr val="bg1"/>
                </a:solidFill>
              </a:rPr>
              <a:t>39 </a:t>
            </a:r>
            <a:r>
              <a:rPr lang="en-US" sz="2800" b="1" dirty="0">
                <a:solidFill>
                  <a:schemeClr val="bg1"/>
                </a:solidFill>
              </a:rPr>
              <a:t>And a second is like it: You shall love your neighbor as yourself. </a:t>
            </a:r>
            <a:r>
              <a:rPr lang="en-US" sz="2800" b="1" baseline="30000" dirty="0">
                <a:solidFill>
                  <a:schemeClr val="bg1"/>
                </a:solidFill>
              </a:rPr>
              <a:t>40 </a:t>
            </a:r>
            <a:r>
              <a:rPr lang="en-US" sz="2800" b="1" dirty="0">
                <a:solidFill>
                  <a:schemeClr val="bg1"/>
                </a:solidFill>
              </a:rPr>
              <a:t>On these two commandments depend all the Law and the Prophets.”</a:t>
            </a:r>
          </a:p>
          <a:p>
            <a:endParaRPr lang="en-US" dirty="0">
              <a:solidFill>
                <a:schemeClr val="bg1"/>
              </a:solidFill>
            </a:endParaRPr>
          </a:p>
        </p:txBody>
      </p:sp>
    </p:spTree>
    <p:extLst>
      <p:ext uri="{BB962C8B-B14F-4D97-AF65-F5344CB8AC3E}">
        <p14:creationId xmlns:p14="http://schemas.microsoft.com/office/powerpoint/2010/main" val="4017293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680321" y="2029522"/>
            <a:ext cx="10116310" cy="4732005"/>
          </a:xfrm>
        </p:spPr>
        <p:txBody>
          <a:bodyPr>
            <a:normAutofit fontScale="92500" lnSpcReduction="10000"/>
          </a:bodyPr>
          <a:lstStyle/>
          <a:p>
            <a:pPr marL="0" indent="0">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1Corinthians 2: 12-16</a:t>
            </a:r>
          </a:p>
          <a:p>
            <a:pPr marL="0" indent="0">
              <a:buNone/>
            </a:pPr>
            <a:r>
              <a:rPr lang="en-US" sz="30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000" dirty="0">
                <a:solidFill>
                  <a:schemeClr val="bg1"/>
                </a:solidFill>
                <a:latin typeface="Tahoma" panose="020B0604030504040204" pitchFamily="34" charset="0"/>
                <a:ea typeface="Tahoma" panose="020B0604030504040204" pitchFamily="34" charset="0"/>
                <a:cs typeface="Tahoma" panose="020B0604030504040204" pitchFamily="34" charset="0"/>
              </a:rPr>
              <a:t>Now we have received not the spirit of the world, but the Spirit who is from God, that we might understand the things freely given us by God. </a:t>
            </a:r>
            <a:r>
              <a:rPr lang="en-US" sz="30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000" dirty="0">
                <a:solidFill>
                  <a:schemeClr val="bg1"/>
                </a:solidFill>
                <a:latin typeface="Tahoma" panose="020B0604030504040204" pitchFamily="34" charset="0"/>
                <a:ea typeface="Tahoma" panose="020B0604030504040204" pitchFamily="34" charset="0"/>
                <a:cs typeface="Tahoma" panose="020B0604030504040204" pitchFamily="34" charset="0"/>
              </a:rPr>
              <a:t>And we impart this in words not taught by human wisdom but taught by the Spirit, interpreting spiritual truths to those who are </a:t>
            </a: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spiritual</a:t>
            </a:r>
            <a:r>
              <a:rPr lang="en-US" sz="3000" dirty="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000" dirty="0">
                <a:solidFill>
                  <a:schemeClr val="bg1"/>
                </a:solidFill>
                <a:latin typeface="Tahoma" panose="020B0604030504040204" pitchFamily="34" charset="0"/>
                <a:ea typeface="Tahoma" panose="020B0604030504040204" pitchFamily="34" charset="0"/>
                <a:cs typeface="Tahoma" panose="020B0604030504040204" pitchFamily="34" charset="0"/>
              </a:rPr>
              <a:t>natural person does not accept the things of the Spirit of God, for they are folly to him, and he is not able to understand them because they are spiritually </a:t>
            </a: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discerned. The </a:t>
            </a:r>
            <a:r>
              <a:rPr lang="en-US" sz="3000" dirty="0">
                <a:solidFill>
                  <a:schemeClr val="bg1"/>
                </a:solidFill>
                <a:latin typeface="Tahoma" panose="020B0604030504040204" pitchFamily="34" charset="0"/>
                <a:ea typeface="Tahoma" panose="020B0604030504040204" pitchFamily="34" charset="0"/>
                <a:cs typeface="Tahoma" panose="020B0604030504040204" pitchFamily="34" charset="0"/>
              </a:rPr>
              <a:t>spiritual person judges all things, but is himself to be judged by no one</a:t>
            </a:r>
            <a:r>
              <a:rPr lang="en-US" sz="3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000" baseline="30000" dirty="0">
                <a:latin typeface="Tahoma" panose="020B0604030504040204" pitchFamily="34" charset="0"/>
                <a:ea typeface="Tahoma" panose="020B0604030504040204" pitchFamily="34" charset="0"/>
                <a:cs typeface="Tahoma" panose="020B0604030504040204" pitchFamily="34" charset="0"/>
              </a:rPr>
              <a:t> </a:t>
            </a:r>
            <a:r>
              <a:rPr lang="en-US" sz="3000" dirty="0">
                <a:solidFill>
                  <a:srgbClr val="FFFF00"/>
                </a:solidFill>
                <a:latin typeface="Tahoma" panose="020B0604030504040204" pitchFamily="34" charset="0"/>
                <a:ea typeface="Tahoma" panose="020B0604030504040204" pitchFamily="34" charset="0"/>
                <a:cs typeface="Tahoma" panose="020B0604030504040204" pitchFamily="34" charset="0"/>
              </a:rPr>
              <a:t>“For who has understood the mind of the Lord so as to instruct him?” But we have the mind of Christ.</a:t>
            </a:r>
          </a:p>
          <a:p>
            <a:endParaRPr lang="en-US" dirty="0">
              <a:solidFill>
                <a:schemeClr val="bg1"/>
              </a:solidFill>
            </a:endParaRPr>
          </a:p>
        </p:txBody>
      </p:sp>
    </p:spTree>
    <p:extLst>
      <p:ext uri="{BB962C8B-B14F-4D97-AF65-F5344CB8AC3E}">
        <p14:creationId xmlns:p14="http://schemas.microsoft.com/office/powerpoint/2010/main" val="2884786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680321" y="2541864"/>
            <a:ext cx="10116310" cy="4219663"/>
          </a:xfrm>
        </p:spPr>
        <p:txBody>
          <a:bodyPr>
            <a:normAutofit/>
          </a:bodyPr>
          <a:lstStyle/>
          <a:p>
            <a:pPr marL="0" indent="0">
              <a:buNone/>
            </a:pPr>
            <a:r>
              <a:rPr lang="en-US" sz="2800" dirty="0" smtClean="0">
                <a:solidFill>
                  <a:schemeClr val="bg1"/>
                </a:solidFill>
              </a:rPr>
              <a:t>Mental Illness does affect our ability to comprehend God’s plan by preventing rational/logical thought.</a:t>
            </a:r>
          </a:p>
          <a:p>
            <a:pPr marL="0" indent="0">
              <a:buNone/>
            </a:pPr>
            <a:endParaRPr lang="en-US" sz="2800" dirty="0">
              <a:solidFill>
                <a:schemeClr val="bg1"/>
              </a:solidFill>
            </a:endParaRPr>
          </a:p>
          <a:p>
            <a:pPr marL="0" indent="0">
              <a:buNone/>
            </a:pPr>
            <a:r>
              <a:rPr lang="en-US" sz="2800" dirty="0" smtClean="0">
                <a:solidFill>
                  <a:schemeClr val="bg1"/>
                </a:solidFill>
              </a:rPr>
              <a:t>Mental illness does affect our ability to comprehend God’s plan by limiting our ability to process truth. </a:t>
            </a:r>
          </a:p>
          <a:p>
            <a:pPr marL="0" indent="0">
              <a:buNone/>
            </a:pPr>
            <a:endParaRPr lang="en-US" sz="2800" dirty="0">
              <a:solidFill>
                <a:schemeClr val="bg1"/>
              </a:solidFill>
            </a:endParaRPr>
          </a:p>
          <a:p>
            <a:pPr marL="0" indent="0">
              <a:buNone/>
            </a:pPr>
            <a:r>
              <a:rPr lang="en-US" sz="2800" dirty="0" smtClean="0">
                <a:solidFill>
                  <a:schemeClr val="bg1"/>
                </a:solidFill>
              </a:rPr>
              <a:t>Mental illness at times causes us to be unable to realize the importance of faith in God. </a:t>
            </a:r>
            <a:endParaRPr lang="en-US" sz="2800" dirty="0">
              <a:solidFill>
                <a:schemeClr val="bg1"/>
              </a:solidFill>
            </a:endParaRPr>
          </a:p>
        </p:txBody>
      </p:sp>
    </p:spTree>
    <p:extLst>
      <p:ext uri="{BB962C8B-B14F-4D97-AF65-F5344CB8AC3E}">
        <p14:creationId xmlns:p14="http://schemas.microsoft.com/office/powerpoint/2010/main" val="3056696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Christianity</a:t>
            </a:r>
            <a:endParaRPr lang="en-US" dirty="0"/>
          </a:p>
        </p:txBody>
      </p:sp>
      <p:sp>
        <p:nvSpPr>
          <p:cNvPr id="3" name="Content Placeholder 2"/>
          <p:cNvSpPr>
            <a:spLocks noGrp="1"/>
          </p:cNvSpPr>
          <p:nvPr>
            <p:ph idx="1"/>
          </p:nvPr>
        </p:nvSpPr>
        <p:spPr>
          <a:xfrm>
            <a:off x="680321" y="2541864"/>
            <a:ext cx="10116310" cy="4219663"/>
          </a:xfrm>
        </p:spPr>
        <p:txBody>
          <a:bodyPr>
            <a:normAutofit lnSpcReduction="10000"/>
          </a:bodyPr>
          <a:lstStyle/>
          <a:p>
            <a:pPr marL="0" indent="0">
              <a:buNone/>
            </a:pPr>
            <a:r>
              <a:rPr lang="en-US" sz="2800" dirty="0" smtClean="0">
                <a:solidFill>
                  <a:schemeClr val="bg1"/>
                </a:solidFill>
              </a:rPr>
              <a:t>Mental illness discussion topics:</a:t>
            </a:r>
          </a:p>
          <a:p>
            <a:pPr marL="0" indent="0">
              <a:buNone/>
            </a:pPr>
            <a:r>
              <a:rPr lang="en-US" sz="2800" dirty="0">
                <a:solidFill>
                  <a:schemeClr val="bg1"/>
                </a:solidFill>
              </a:rPr>
              <a:t>	</a:t>
            </a:r>
            <a:r>
              <a:rPr lang="en-US" sz="2800" dirty="0" smtClean="0">
                <a:solidFill>
                  <a:schemeClr val="bg1"/>
                </a:solidFill>
              </a:rPr>
              <a:t>Anxiety/Depression</a:t>
            </a:r>
          </a:p>
          <a:p>
            <a:pPr marL="0" indent="0">
              <a:buNone/>
            </a:pPr>
            <a:r>
              <a:rPr lang="en-US" sz="2800" dirty="0">
                <a:solidFill>
                  <a:schemeClr val="bg1"/>
                </a:solidFill>
              </a:rPr>
              <a:t>	</a:t>
            </a:r>
            <a:r>
              <a:rPr lang="en-US" sz="2800" dirty="0" smtClean="0">
                <a:solidFill>
                  <a:schemeClr val="bg1"/>
                </a:solidFill>
              </a:rPr>
              <a:t>Autism Spectrum</a:t>
            </a:r>
          </a:p>
          <a:p>
            <a:pPr marL="0" indent="0">
              <a:buNone/>
            </a:pPr>
            <a:r>
              <a:rPr lang="en-US" sz="2800" dirty="0" smtClean="0">
                <a:solidFill>
                  <a:schemeClr val="bg1"/>
                </a:solidFill>
              </a:rPr>
              <a:t>	ADHD</a:t>
            </a:r>
          </a:p>
          <a:p>
            <a:pPr marL="0" indent="0">
              <a:buNone/>
            </a:pPr>
            <a:r>
              <a:rPr lang="en-US" sz="2800" dirty="0">
                <a:solidFill>
                  <a:schemeClr val="bg1"/>
                </a:solidFill>
              </a:rPr>
              <a:t>	</a:t>
            </a:r>
            <a:r>
              <a:rPr lang="en-US" sz="2800" dirty="0" smtClean="0">
                <a:solidFill>
                  <a:schemeClr val="bg1"/>
                </a:solidFill>
              </a:rPr>
              <a:t>OCD</a:t>
            </a:r>
          </a:p>
          <a:p>
            <a:pPr marL="0" indent="0">
              <a:buNone/>
            </a:pPr>
            <a:r>
              <a:rPr lang="en-US" sz="2800" dirty="0">
                <a:solidFill>
                  <a:schemeClr val="bg1"/>
                </a:solidFill>
              </a:rPr>
              <a:t>	</a:t>
            </a:r>
            <a:r>
              <a:rPr lang="en-US" sz="2800" dirty="0" smtClean="0">
                <a:solidFill>
                  <a:schemeClr val="bg1"/>
                </a:solidFill>
              </a:rPr>
              <a:t>Intellectual Development</a:t>
            </a:r>
          </a:p>
          <a:p>
            <a:pPr marL="0" indent="0">
              <a:buNone/>
            </a:pPr>
            <a:r>
              <a:rPr lang="en-US" sz="2800" dirty="0">
                <a:solidFill>
                  <a:schemeClr val="bg1"/>
                </a:solidFill>
              </a:rPr>
              <a:t>	</a:t>
            </a:r>
            <a:r>
              <a:rPr lang="en-US" sz="2800" dirty="0" smtClean="0">
                <a:solidFill>
                  <a:schemeClr val="bg1"/>
                </a:solidFill>
              </a:rPr>
              <a:t>Suicide</a:t>
            </a:r>
          </a:p>
          <a:p>
            <a:pPr marL="0" indent="0">
              <a:buNone/>
            </a:pPr>
            <a:r>
              <a:rPr lang="en-US" sz="2800" dirty="0">
                <a:solidFill>
                  <a:schemeClr val="bg1"/>
                </a:solidFill>
              </a:rPr>
              <a:t>	</a:t>
            </a:r>
            <a:r>
              <a:rPr lang="en-US" sz="2800" dirty="0" smtClean="0">
                <a:solidFill>
                  <a:schemeClr val="bg1"/>
                </a:solidFill>
              </a:rPr>
              <a:t>Substance Abuse</a:t>
            </a:r>
          </a:p>
          <a:p>
            <a:pPr marL="0" indent="0">
              <a:buNone/>
            </a:pPr>
            <a:r>
              <a:rPr lang="en-US" sz="2800" dirty="0">
                <a:solidFill>
                  <a:schemeClr val="bg1"/>
                </a:solidFill>
              </a:rPr>
              <a:t>	</a:t>
            </a:r>
          </a:p>
        </p:txBody>
      </p:sp>
    </p:spTree>
    <p:extLst>
      <p:ext uri="{BB962C8B-B14F-4D97-AF65-F5344CB8AC3E}">
        <p14:creationId xmlns:p14="http://schemas.microsoft.com/office/powerpoint/2010/main" val="305904039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630</TotalTime>
  <Words>938</Words>
  <Application>Microsoft Office PowerPoint</Application>
  <PresentationFormat>Widescreen</PresentationFormat>
  <Paragraphs>153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&amp;quot</vt:lpstr>
      <vt:lpstr>Arial</vt:lpstr>
      <vt:lpstr>Tahoma</vt:lpstr>
      <vt:lpstr>Trebuchet MS</vt:lpstr>
      <vt:lpstr>Berlin</vt:lpstr>
      <vt:lpstr> Mental Health and Christianity by Tim A. Thrasher, LMSW</vt:lpstr>
      <vt:lpstr>Mental Health and Christianity</vt:lpstr>
      <vt:lpstr>Mental Health and Christianity</vt:lpstr>
      <vt:lpstr>Mental Health and Christianity</vt:lpstr>
      <vt:lpstr>Mental Health and Christianity</vt:lpstr>
      <vt:lpstr>Mental Health and Christianity</vt:lpstr>
      <vt:lpstr>Mental Health and Christianity</vt:lpstr>
      <vt:lpstr>Mental Health and Christianity</vt:lpstr>
      <vt:lpstr>Mental Health and Christianity</vt:lpstr>
      <vt:lpstr>Mental Health and Christianity-Suicide Facts</vt:lpstr>
      <vt:lpstr>Mental Health and Christianity-Suicide Facts</vt:lpstr>
      <vt:lpstr>Mental Health and Christianity</vt:lpstr>
      <vt:lpstr>Mental Health and Christianity</vt:lpstr>
      <vt:lpstr>Mental Health and Christianity</vt:lpstr>
      <vt:lpstr>Mental Health and Christianity</vt:lpstr>
      <vt:lpstr>Mental Health and Christianity</vt:lpstr>
      <vt:lpstr>Mental Health and Christianity-Suicide</vt:lpstr>
      <vt:lpstr>Mental Health and Christianity-Suicide</vt:lpstr>
      <vt:lpstr>Mental Health and Christianity-Suicide</vt:lpstr>
      <vt:lpstr>Mental Health and Christianity-Suicide</vt:lpstr>
      <vt:lpstr>Mental Health and Christianity-Suicide</vt:lpstr>
      <vt:lpstr>Mental Health and Christianity-Suicide</vt:lpstr>
      <vt:lpstr>Mental Health and Chrisitanity-Suicide</vt:lpstr>
      <vt:lpstr>Mental Health and Christianity-Suicide</vt:lpstr>
      <vt:lpstr>Mental Health and Chrisitanity-Suicide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and Christianity</dc:title>
  <dc:creator>Tim Thrasher</dc:creator>
  <cp:lastModifiedBy>Tim Thrasher</cp:lastModifiedBy>
  <cp:revision>68</cp:revision>
  <dcterms:created xsi:type="dcterms:W3CDTF">2018-12-19T01:13:00Z</dcterms:created>
  <dcterms:modified xsi:type="dcterms:W3CDTF">2019-02-06T21:54:31Z</dcterms:modified>
</cp:coreProperties>
</file>