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5" r:id="rId3"/>
    <p:sldId id="341" r:id="rId4"/>
    <p:sldId id="333" r:id="rId5"/>
    <p:sldId id="334" r:id="rId6"/>
    <p:sldId id="342" r:id="rId7"/>
    <p:sldId id="335" r:id="rId8"/>
    <p:sldId id="336" r:id="rId9"/>
    <p:sldId id="337" r:id="rId10"/>
    <p:sldId id="339" r:id="rId11"/>
    <p:sldId id="353" r:id="rId12"/>
    <p:sldId id="354" r:id="rId13"/>
    <p:sldId id="355" r:id="rId14"/>
    <p:sldId id="356" r:id="rId15"/>
    <p:sldId id="357" r:id="rId16"/>
    <p:sldId id="347" r:id="rId17"/>
    <p:sldId id="358" r:id="rId18"/>
    <p:sldId id="359" r:id="rId19"/>
    <p:sldId id="340" r:id="rId20"/>
    <p:sldId id="343" r:id="rId21"/>
    <p:sldId id="344" r:id="rId22"/>
    <p:sldId id="345" r:id="rId23"/>
    <p:sldId id="360" r:id="rId24"/>
    <p:sldId id="361" r:id="rId25"/>
    <p:sldId id="362" r:id="rId26"/>
    <p:sldId id="363" r:id="rId27"/>
    <p:sldId id="364" r:id="rId28"/>
    <p:sldId id="365" r:id="rId29"/>
    <p:sldId id="366" r:id="rId30"/>
    <p:sldId id="367" r:id="rId31"/>
    <p:sldId id="368" r:id="rId32"/>
    <p:sldId id="369" r:id="rId33"/>
    <p:sldId id="370" r:id="rId34"/>
    <p:sldId id="371" r:id="rId35"/>
    <p:sldId id="37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65" d="100"/>
          <a:sy n="165" d="100"/>
        </p:scale>
        <p:origin x="1266" y="15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232C78-A3DF-436D-92C9-F298E9BD33C4}"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22809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280734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046799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EE87DD-FFB8-40F5-AAB9-EF8DEF66EB0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62709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436224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5232C78-A3DF-436D-92C9-F298E9BD33C4}"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4126806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5232C78-A3DF-436D-92C9-F298E9BD33C4}"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430279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232C78-A3DF-436D-92C9-F298E9BD33C4}"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608180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232C78-A3DF-436D-92C9-F298E9BD33C4}" type="datetimeFigureOut">
              <a:rPr lang="en-US" smtClean="0"/>
              <a:t>2/20/2019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1EE87DD-FFB8-40F5-AAB9-EF8DEF66EB0F}" type="slidenum">
              <a:rPr lang="en-US" smtClean="0"/>
              <a:t>‹#›</a:t>
            </a:fld>
            <a:endParaRPr lang="en-US"/>
          </a:p>
        </p:txBody>
      </p:sp>
    </p:spTree>
    <p:extLst>
      <p:ext uri="{BB962C8B-B14F-4D97-AF65-F5344CB8AC3E}">
        <p14:creationId xmlns:p14="http://schemas.microsoft.com/office/powerpoint/2010/main" val="171892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232C78-A3DF-436D-92C9-F298E9BD33C4}"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05806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232C78-A3DF-436D-92C9-F298E9BD33C4}"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829684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232C78-A3DF-436D-92C9-F298E9BD33C4}"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325844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232C78-A3DF-436D-92C9-F298E9BD33C4}" type="datetimeFigureOut">
              <a:rPr lang="en-US" smtClean="0"/>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4808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232C78-A3DF-436D-92C9-F298E9BD33C4}"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64185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5232C78-A3DF-436D-92C9-F298E9BD33C4}" type="datetimeFigureOut">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98750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234914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385625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5232C78-A3DF-436D-92C9-F298E9BD33C4}" type="datetimeFigureOut">
              <a:rPr lang="en-US" smtClean="0"/>
              <a:t>2/20/2019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1EE87DD-FFB8-40F5-AAB9-EF8DEF66EB0F}" type="slidenum">
              <a:rPr lang="en-US" smtClean="0"/>
              <a:t>‹#›</a:t>
            </a:fld>
            <a:endParaRPr lang="en-US"/>
          </a:p>
        </p:txBody>
      </p:sp>
    </p:spTree>
    <p:extLst>
      <p:ext uri="{BB962C8B-B14F-4D97-AF65-F5344CB8AC3E}">
        <p14:creationId xmlns:p14="http://schemas.microsoft.com/office/powerpoint/2010/main" val="18807431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onlinelibrary.wiley.com/doi/10.1111/jssr.12287/abstrac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nimh.nih.gov/statistics/index.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489" y="2733709"/>
            <a:ext cx="8144134" cy="1373070"/>
          </a:xfrm>
        </p:spPr>
        <p:txBody>
          <a:bodyPr/>
          <a:lstStyle/>
          <a:p>
            <a:r>
              <a:rPr lang="en-US" dirty="0" smtClean="0"/>
              <a:t/>
            </a:r>
            <a:br>
              <a:rPr lang="en-US" dirty="0" smtClean="0"/>
            </a:br>
            <a:r>
              <a:rPr lang="en-US" sz="4000" dirty="0" smtClean="0"/>
              <a:t>Mental Health and Christianity</a:t>
            </a:r>
            <a:br>
              <a:rPr lang="en-US" sz="4000" dirty="0" smtClean="0"/>
            </a:br>
            <a:r>
              <a:rPr lang="en-US" sz="2000" dirty="0" smtClean="0"/>
              <a:t>by Tim A. Thrasher, LMSW</a:t>
            </a:r>
            <a:endParaRPr lang="en-US" sz="2000" dirty="0"/>
          </a:p>
        </p:txBody>
      </p:sp>
      <p:sp>
        <p:nvSpPr>
          <p:cNvPr id="3" name="Subtitle 2"/>
          <p:cNvSpPr>
            <a:spLocks noGrp="1"/>
          </p:cNvSpPr>
          <p:nvPr>
            <p:ph type="subTitle" idx="1"/>
          </p:nvPr>
        </p:nvSpPr>
        <p:spPr>
          <a:xfrm>
            <a:off x="-260059" y="7105474"/>
            <a:ext cx="8540807" cy="2059499"/>
          </a:xfrm>
        </p:spPr>
        <p:txBody>
          <a:bodyPr>
            <a:normAutofit/>
          </a:bodyPr>
          <a:lstStyle/>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268170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123092" y="2022230"/>
            <a:ext cx="11878407" cy="4668715"/>
          </a:xfrm>
        </p:spPr>
        <p:txBody>
          <a:bodyPr>
            <a:normAutofit fontScale="92500"/>
          </a:bodyPr>
          <a:lstStyle/>
          <a:p>
            <a:r>
              <a:rPr lang="en-US" sz="2800" b="1" dirty="0">
                <a:latin typeface="Tahoma" panose="020B0604030504040204" pitchFamily="34" charset="0"/>
                <a:ea typeface="Tahoma" panose="020B0604030504040204" pitchFamily="34" charset="0"/>
                <a:cs typeface="Tahoma" panose="020B0604030504040204" pitchFamily="34" charset="0"/>
              </a:rPr>
              <a:t>People may experience:</a:t>
            </a:r>
          </a:p>
          <a:p>
            <a:r>
              <a:rPr lang="en-US" sz="2800" b="1" dirty="0">
                <a:latin typeface="Tahoma" panose="020B0604030504040204" pitchFamily="34" charset="0"/>
                <a:ea typeface="Tahoma" panose="020B0604030504040204" pitchFamily="34" charset="0"/>
                <a:cs typeface="Tahoma" panose="020B0604030504040204" pitchFamily="34" charset="0"/>
              </a:rPr>
              <a:t>Mood: </a:t>
            </a:r>
            <a:r>
              <a:rPr lang="en-US" sz="2800" dirty="0">
                <a:latin typeface="Tahoma" panose="020B0604030504040204" pitchFamily="34" charset="0"/>
                <a:ea typeface="Tahoma" panose="020B0604030504040204" pitchFamily="34" charset="0"/>
                <a:cs typeface="Tahoma" panose="020B0604030504040204" pitchFamily="34" charset="0"/>
              </a:rPr>
              <a:t>anxiety, apathy, general discontent, guilt, hopelessness, loss of interest, loss of interest or pleasure in activities, mood swings, or sadness</a:t>
            </a:r>
          </a:p>
          <a:p>
            <a:r>
              <a:rPr lang="en-US" sz="2800" b="1" dirty="0">
                <a:latin typeface="Tahoma" panose="020B0604030504040204" pitchFamily="34" charset="0"/>
                <a:ea typeface="Tahoma" panose="020B0604030504040204" pitchFamily="34" charset="0"/>
                <a:cs typeface="Tahoma" panose="020B0604030504040204" pitchFamily="34" charset="0"/>
              </a:rPr>
              <a:t>Behavioral: </a:t>
            </a:r>
            <a:r>
              <a:rPr lang="en-US" sz="2800" dirty="0">
                <a:latin typeface="Tahoma" panose="020B0604030504040204" pitchFamily="34" charset="0"/>
                <a:ea typeface="Tahoma" panose="020B0604030504040204" pitchFamily="34" charset="0"/>
                <a:cs typeface="Tahoma" panose="020B0604030504040204" pitchFamily="34" charset="0"/>
              </a:rPr>
              <a:t>agitation, excessive crying, irritability, restlessness, or social isolation</a:t>
            </a:r>
          </a:p>
          <a:p>
            <a:r>
              <a:rPr lang="en-US" sz="2800" b="1" dirty="0">
                <a:latin typeface="Tahoma" panose="020B0604030504040204" pitchFamily="34" charset="0"/>
                <a:ea typeface="Tahoma" panose="020B0604030504040204" pitchFamily="34" charset="0"/>
                <a:cs typeface="Tahoma" panose="020B0604030504040204" pitchFamily="34" charset="0"/>
              </a:rPr>
              <a:t>Sleep: </a:t>
            </a:r>
            <a:r>
              <a:rPr lang="en-US" sz="2800" dirty="0">
                <a:latin typeface="Tahoma" panose="020B0604030504040204" pitchFamily="34" charset="0"/>
                <a:ea typeface="Tahoma" panose="020B0604030504040204" pitchFamily="34" charset="0"/>
                <a:cs typeface="Tahoma" panose="020B0604030504040204" pitchFamily="34" charset="0"/>
              </a:rPr>
              <a:t>early awakening, excess sleepiness, insomnia, or restless sleep</a:t>
            </a:r>
          </a:p>
          <a:p>
            <a:r>
              <a:rPr lang="en-US" sz="2800" b="1" dirty="0">
                <a:latin typeface="Tahoma" panose="020B0604030504040204" pitchFamily="34" charset="0"/>
                <a:ea typeface="Tahoma" panose="020B0604030504040204" pitchFamily="34" charset="0"/>
                <a:cs typeface="Tahoma" panose="020B0604030504040204" pitchFamily="34" charset="0"/>
              </a:rPr>
              <a:t>Whole body: </a:t>
            </a:r>
            <a:r>
              <a:rPr lang="en-US" sz="2800" dirty="0">
                <a:latin typeface="Tahoma" panose="020B0604030504040204" pitchFamily="34" charset="0"/>
                <a:ea typeface="Tahoma" panose="020B0604030504040204" pitchFamily="34" charset="0"/>
                <a:cs typeface="Tahoma" panose="020B0604030504040204" pitchFamily="34" charset="0"/>
              </a:rPr>
              <a:t>excessive hunger, fatigue, or loss of appetite</a:t>
            </a:r>
          </a:p>
          <a:p>
            <a:r>
              <a:rPr lang="en-US" sz="2800" b="1" dirty="0">
                <a:latin typeface="Tahoma" panose="020B0604030504040204" pitchFamily="34" charset="0"/>
                <a:ea typeface="Tahoma" panose="020B0604030504040204" pitchFamily="34" charset="0"/>
                <a:cs typeface="Tahoma" panose="020B0604030504040204" pitchFamily="34" charset="0"/>
              </a:rPr>
              <a:t>Cognitive: </a:t>
            </a:r>
            <a:r>
              <a:rPr lang="en-US" sz="2800" dirty="0">
                <a:latin typeface="Tahoma" panose="020B0604030504040204" pitchFamily="34" charset="0"/>
                <a:ea typeface="Tahoma" panose="020B0604030504040204" pitchFamily="34" charset="0"/>
                <a:cs typeface="Tahoma" panose="020B0604030504040204" pitchFamily="34" charset="0"/>
              </a:rPr>
              <a:t>lack of concentration, slowness in activity, or thoughts of suicide</a:t>
            </a:r>
          </a:p>
          <a:p>
            <a:r>
              <a:rPr lang="en-US" sz="2800" b="1" dirty="0">
                <a:latin typeface="Tahoma" panose="020B0604030504040204" pitchFamily="34" charset="0"/>
                <a:ea typeface="Tahoma" panose="020B0604030504040204" pitchFamily="34" charset="0"/>
                <a:cs typeface="Tahoma" panose="020B0604030504040204" pitchFamily="34" charset="0"/>
              </a:rPr>
              <a:t>Weight: </a:t>
            </a:r>
            <a:r>
              <a:rPr lang="en-US" sz="2800" dirty="0">
                <a:latin typeface="Tahoma" panose="020B0604030504040204" pitchFamily="34" charset="0"/>
                <a:ea typeface="Tahoma" panose="020B0604030504040204" pitchFamily="34" charset="0"/>
                <a:cs typeface="Tahoma" panose="020B0604030504040204" pitchFamily="34" charset="0"/>
              </a:rPr>
              <a:t>weight gain or weight loss</a:t>
            </a:r>
          </a:p>
          <a:p>
            <a:r>
              <a:rPr lang="en-US" sz="2800" b="1" dirty="0">
                <a:latin typeface="Tahoma" panose="020B0604030504040204" pitchFamily="34" charset="0"/>
                <a:ea typeface="Tahoma" panose="020B0604030504040204" pitchFamily="34" charset="0"/>
                <a:cs typeface="Tahoma" panose="020B0604030504040204" pitchFamily="34" charset="0"/>
              </a:rPr>
              <a:t>Also common: </a:t>
            </a:r>
            <a:r>
              <a:rPr lang="en-US" sz="2800" dirty="0">
                <a:latin typeface="Tahoma" panose="020B0604030504040204" pitchFamily="34" charset="0"/>
                <a:ea typeface="Tahoma" panose="020B0604030504040204" pitchFamily="34" charset="0"/>
                <a:cs typeface="Tahoma" panose="020B0604030504040204" pitchFamily="34" charset="0"/>
              </a:rPr>
              <a:t>poor appetite or repeatedly going over thoughts</a:t>
            </a:r>
          </a:p>
          <a:p>
            <a:endParaRPr lang="en-US" dirty="0"/>
          </a:p>
        </p:txBody>
      </p:sp>
    </p:spTree>
    <p:extLst>
      <p:ext uri="{BB962C8B-B14F-4D97-AF65-F5344CB8AC3E}">
        <p14:creationId xmlns:p14="http://schemas.microsoft.com/office/powerpoint/2010/main" val="2600798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680321" y="2336873"/>
            <a:ext cx="10362817" cy="4389242"/>
          </a:xfrm>
        </p:spPr>
        <p:txBody>
          <a:bodyPr>
            <a:normAutofit/>
          </a:bodyPr>
          <a:lstStyle/>
          <a:p>
            <a:pPr marL="0" indent="0">
              <a:buNone/>
            </a:pPr>
            <a:r>
              <a:rPr lang="en-US" sz="2800" dirty="0" smtClean="0">
                <a:latin typeface="Tahoma" panose="020B0604030504040204" pitchFamily="34" charset="0"/>
                <a:ea typeface="Tahoma" panose="020B0604030504040204" pitchFamily="34" charset="0"/>
                <a:cs typeface="Tahoma" panose="020B0604030504040204" pitchFamily="34" charset="0"/>
              </a:rPr>
              <a:t>Treatment:</a:t>
            </a:r>
          </a:p>
          <a:p>
            <a:r>
              <a:rPr lang="en-US" sz="2800" dirty="0">
                <a:latin typeface="Tahoma" panose="020B0604030504040204" pitchFamily="34" charset="0"/>
                <a:ea typeface="Tahoma" panose="020B0604030504040204" pitchFamily="34" charset="0"/>
                <a:cs typeface="Tahoma" panose="020B0604030504040204" pitchFamily="34" charset="0"/>
              </a:rPr>
              <a:t>Medications and psychotherapy are effective for most people with depression. Your primary care doctor or psychiatrist can prescribe medications to relieve symptoms. However, many people with depression also benefit from seeing a psychiatrist, psychologist or other mental health professional.</a:t>
            </a:r>
          </a:p>
          <a:p>
            <a:r>
              <a:rPr lang="en-US" sz="2800" dirty="0">
                <a:latin typeface="Tahoma" panose="020B0604030504040204" pitchFamily="34" charset="0"/>
                <a:ea typeface="Tahoma" panose="020B0604030504040204" pitchFamily="34" charset="0"/>
                <a:cs typeface="Tahoma" panose="020B0604030504040204" pitchFamily="34" charset="0"/>
              </a:rPr>
              <a:t>If you have severe depression, you may need a hospital stay, or you may need to participate in an outpatient treatment program until your symptoms improve.</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61089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19908" y="1948980"/>
            <a:ext cx="9355015" cy="4807881"/>
          </a:xfrm>
        </p:spPr>
      </p:pic>
    </p:spTree>
    <p:extLst>
      <p:ext uri="{BB962C8B-B14F-4D97-AF65-F5344CB8AC3E}">
        <p14:creationId xmlns:p14="http://schemas.microsoft.com/office/powerpoint/2010/main" val="2872365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81483" y="2004491"/>
            <a:ext cx="8994529" cy="4704895"/>
          </a:xfrm>
        </p:spPr>
      </p:pic>
    </p:spTree>
    <p:extLst>
      <p:ext uri="{BB962C8B-B14F-4D97-AF65-F5344CB8AC3E}">
        <p14:creationId xmlns:p14="http://schemas.microsoft.com/office/powerpoint/2010/main" val="192225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3485" y="2051691"/>
            <a:ext cx="8273561" cy="4548187"/>
          </a:xfrm>
        </p:spPr>
      </p:pic>
    </p:spTree>
    <p:extLst>
      <p:ext uri="{BB962C8B-B14F-4D97-AF65-F5344CB8AC3E}">
        <p14:creationId xmlns:p14="http://schemas.microsoft.com/office/powerpoint/2010/main" val="3508488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89484" y="2224455"/>
            <a:ext cx="8106508" cy="4417871"/>
          </a:xfrm>
        </p:spPr>
      </p:pic>
      <p:sp>
        <p:nvSpPr>
          <p:cNvPr id="5" name="TextBox 4"/>
          <p:cNvSpPr txBox="1"/>
          <p:nvPr/>
        </p:nvSpPr>
        <p:spPr>
          <a:xfrm>
            <a:off x="835269" y="1962845"/>
            <a:ext cx="2672862" cy="523220"/>
          </a:xfrm>
          <a:prstGeom prst="rect">
            <a:avLst/>
          </a:prstGeom>
          <a:noFill/>
        </p:spPr>
        <p:txBody>
          <a:bodyPr wrap="square" rtlCol="0">
            <a:spAutoFit/>
          </a:bodyPr>
          <a:lstStyle/>
          <a:p>
            <a:r>
              <a:rPr lang="en-US" sz="2800" dirty="0" smtClean="0">
                <a:latin typeface="Tahoma" panose="020B0604030504040204" pitchFamily="34" charset="0"/>
                <a:ea typeface="Tahoma" panose="020B0604030504040204" pitchFamily="34" charset="0"/>
                <a:cs typeface="Tahoma" panose="020B0604030504040204" pitchFamily="34" charset="0"/>
              </a:rPr>
              <a:t>Mark 5: 1-20</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603355" y="2486065"/>
            <a:ext cx="3186129" cy="5232202"/>
          </a:xfrm>
          <a:prstGeom prst="rect">
            <a:avLst/>
          </a:prstGeom>
          <a:noFill/>
        </p:spPr>
        <p:txBody>
          <a:bodyPr wrap="square" rtlCol="0">
            <a:spAutoFit/>
          </a:bodyPr>
          <a:lstStyle/>
          <a:p>
            <a:r>
              <a:rPr lang="en-US" sz="2800" dirty="0" smtClean="0">
                <a:latin typeface="Tahoma" panose="020B0604030504040204" pitchFamily="34" charset="0"/>
                <a:ea typeface="Tahoma" panose="020B0604030504040204" pitchFamily="34" charset="0"/>
                <a:cs typeface="Tahoma" panose="020B0604030504040204" pitchFamily="34" charset="0"/>
              </a:rPr>
              <a:t>Man with unclean spirit</a:t>
            </a:r>
          </a:p>
          <a:p>
            <a:r>
              <a:rPr lang="en-US" sz="2800" dirty="0" smtClean="0">
                <a:latin typeface="Tahoma" panose="020B0604030504040204" pitchFamily="34" charset="0"/>
                <a:ea typeface="Tahoma" panose="020B0604030504040204" pitchFamily="34" charset="0"/>
                <a:cs typeface="Tahoma" panose="020B0604030504040204" pitchFamily="34" charset="0"/>
              </a:rPr>
              <a:t>Lived in tombs</a:t>
            </a:r>
          </a:p>
          <a:p>
            <a:r>
              <a:rPr lang="en-US" sz="2800" dirty="0" smtClean="0">
                <a:latin typeface="Tahoma" panose="020B0604030504040204" pitchFamily="34" charset="0"/>
                <a:ea typeface="Tahoma" panose="020B0604030504040204" pitchFamily="34" charset="0"/>
                <a:cs typeface="Tahoma" panose="020B0604030504040204" pitchFamily="34" charset="0"/>
              </a:rPr>
              <a:t>Not able to be subdued</a:t>
            </a:r>
          </a:p>
          <a:p>
            <a:r>
              <a:rPr lang="en-US" sz="2800" dirty="0" smtClean="0">
                <a:latin typeface="Tahoma" panose="020B0604030504040204" pitchFamily="34" charset="0"/>
                <a:ea typeface="Tahoma" panose="020B0604030504040204" pitchFamily="34" charset="0"/>
                <a:cs typeface="Tahoma" panose="020B0604030504040204" pitchFamily="34" charset="0"/>
              </a:rPr>
              <a:t>Crying out all the time</a:t>
            </a:r>
          </a:p>
          <a:p>
            <a:r>
              <a:rPr lang="en-US" sz="2800" dirty="0" smtClean="0">
                <a:latin typeface="Tahoma" panose="020B0604030504040204" pitchFamily="34" charset="0"/>
                <a:ea typeface="Tahoma" panose="020B0604030504040204" pitchFamily="34" charset="0"/>
                <a:cs typeface="Tahoma" panose="020B0604030504040204" pitchFamily="34" charset="0"/>
              </a:rPr>
              <a:t>Cutting himself</a:t>
            </a:r>
          </a:p>
          <a:p>
            <a:r>
              <a:rPr lang="en-US" sz="2800" dirty="0" smtClean="0">
                <a:latin typeface="Tahoma" panose="020B0604030504040204" pitchFamily="34" charset="0"/>
                <a:ea typeface="Tahoma" panose="020B0604030504040204" pitchFamily="34" charset="0"/>
                <a:cs typeface="Tahoma" panose="020B0604030504040204" pitchFamily="34" charset="0"/>
              </a:rPr>
              <a:t>Named Legion</a:t>
            </a:r>
          </a:p>
          <a:p>
            <a:r>
              <a:rPr lang="en-US" sz="2800" dirty="0" smtClean="0">
                <a:latin typeface="Tahoma" panose="020B0604030504040204" pitchFamily="34" charset="0"/>
                <a:ea typeface="Tahoma" panose="020B0604030504040204" pitchFamily="34" charset="0"/>
                <a:cs typeface="Tahoma" panose="020B0604030504040204" pitchFamily="34" charset="0"/>
              </a:rPr>
              <a:t>For we are many</a:t>
            </a:r>
          </a:p>
          <a:p>
            <a:endParaRPr lang="en-US" dirty="0" smtClean="0"/>
          </a:p>
          <a:p>
            <a:endParaRPr lang="en-US" dirty="0" smtClean="0"/>
          </a:p>
          <a:p>
            <a:endParaRPr lang="en-US" dirty="0"/>
          </a:p>
        </p:txBody>
      </p:sp>
    </p:spTree>
    <p:extLst>
      <p:ext uri="{BB962C8B-B14F-4D97-AF65-F5344CB8AC3E}">
        <p14:creationId xmlns:p14="http://schemas.microsoft.com/office/powerpoint/2010/main" val="3071046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193431" y="2057400"/>
            <a:ext cx="10190284" cy="4598377"/>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Doctrines of Demons and Mental </a:t>
            </a:r>
            <a:r>
              <a:rPr lang="en-US" sz="2800" b="1" dirty="0" smtClean="0">
                <a:latin typeface="Tahoma" panose="020B0604030504040204" pitchFamily="34" charset="0"/>
                <a:ea typeface="Tahoma" panose="020B0604030504040204" pitchFamily="34" charset="0"/>
                <a:cs typeface="Tahoma" panose="020B0604030504040204" pitchFamily="34" charset="0"/>
              </a:rPr>
              <a:t>Health</a:t>
            </a:r>
          </a:p>
          <a:p>
            <a:endParaRPr lang="en-US" sz="2800" b="1" dirty="0" smtClean="0">
              <a:latin typeface="Tahoma" panose="020B0604030504040204" pitchFamily="34" charset="0"/>
              <a:ea typeface="Tahoma" panose="020B0604030504040204" pitchFamily="34" charset="0"/>
              <a:cs typeface="Tahoma" panose="020B0604030504040204" pitchFamily="34" charset="0"/>
            </a:endParaRPr>
          </a:p>
          <a:p>
            <a:r>
              <a:rPr lang="en-US" sz="2800" dirty="0" smtClean="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Now the Spirit expressly says that in latter times some will depart from the faith, giving heed to deceiving spirits and doctrines of demons . . . (1 Timothy 4:1 NKJV</a:t>
            </a:r>
            <a:r>
              <a:rPr lang="en-US" sz="2800" dirty="0" smtClean="0">
                <a:latin typeface="Tahoma" panose="020B0604030504040204" pitchFamily="34" charset="0"/>
                <a:ea typeface="Tahoma" panose="020B0604030504040204" pitchFamily="34" charset="0"/>
                <a:cs typeface="Tahoma" panose="020B0604030504040204" pitchFamily="34" charset="0"/>
              </a:rPr>
              <a:t>).“</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Doctrines of demons are evident in many facets of society. But nowhere are they more obvious than in the "science" of psychology and the field of mental health care. </a:t>
            </a:r>
          </a:p>
        </p:txBody>
      </p:sp>
    </p:spTree>
    <p:extLst>
      <p:ext uri="{BB962C8B-B14F-4D97-AF65-F5344CB8AC3E}">
        <p14:creationId xmlns:p14="http://schemas.microsoft.com/office/powerpoint/2010/main" val="2412878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0" y="1978269"/>
            <a:ext cx="12191999" cy="5134707"/>
          </a:xfrm>
        </p:spPr>
        <p:txBody>
          <a:bodyPr>
            <a:noAutofit/>
          </a:bodyPr>
          <a:lstStyle/>
          <a:p>
            <a:pPr marL="0" indent="0">
              <a:buNone/>
            </a:pPr>
            <a:r>
              <a:rPr lang="en-US" sz="3200" dirty="0" smtClean="0">
                <a:latin typeface="Tahoma" panose="020B0604030504040204" pitchFamily="34" charset="0"/>
                <a:ea typeface="Tahoma" panose="020B0604030504040204" pitchFamily="34" charset="0"/>
                <a:cs typeface="Tahoma" panose="020B0604030504040204" pitchFamily="34" charset="0"/>
              </a:rPr>
              <a:t>James </a:t>
            </a:r>
            <a:r>
              <a:rPr lang="en-US" sz="3200" b="1" dirty="0" smtClean="0">
                <a:latin typeface="Tahoma" panose="020B0604030504040204" pitchFamily="34" charset="0"/>
                <a:ea typeface="Tahoma" panose="020B0604030504040204" pitchFamily="34" charset="0"/>
                <a:cs typeface="Tahoma" panose="020B0604030504040204" pitchFamily="34" charset="0"/>
              </a:rPr>
              <a:t>3: 13-18 </a:t>
            </a:r>
            <a:r>
              <a:rPr lang="en-US" sz="3200" dirty="0" smtClean="0">
                <a:latin typeface="Tahoma" panose="020B0604030504040204" pitchFamily="34" charset="0"/>
                <a:ea typeface="Tahoma" panose="020B0604030504040204" pitchFamily="34" charset="0"/>
                <a:cs typeface="Tahoma" panose="020B0604030504040204" pitchFamily="34" charset="0"/>
              </a:rPr>
              <a:t>Who </a:t>
            </a:r>
            <a:r>
              <a:rPr lang="en-US" sz="3200" dirty="0">
                <a:latin typeface="Tahoma" panose="020B0604030504040204" pitchFamily="34" charset="0"/>
                <a:ea typeface="Tahoma" panose="020B0604030504040204" pitchFamily="34" charset="0"/>
                <a:cs typeface="Tahoma" panose="020B0604030504040204" pitchFamily="34" charset="0"/>
              </a:rPr>
              <a:t>is wise and understanding among you? By his good conduct let him show his works in the meekness of wisdom. </a:t>
            </a:r>
            <a:r>
              <a:rPr lang="en-US" sz="3200" dirty="0" smtClean="0">
                <a:latin typeface="Tahoma" panose="020B0604030504040204" pitchFamily="34" charset="0"/>
                <a:ea typeface="Tahoma" panose="020B0604030504040204" pitchFamily="34" charset="0"/>
                <a:cs typeface="Tahoma" panose="020B0604030504040204" pitchFamily="34" charset="0"/>
              </a:rPr>
              <a:t>But </a:t>
            </a:r>
            <a:r>
              <a:rPr lang="en-US" sz="3200" dirty="0">
                <a:latin typeface="Tahoma" panose="020B0604030504040204" pitchFamily="34" charset="0"/>
                <a:ea typeface="Tahoma" panose="020B0604030504040204" pitchFamily="34" charset="0"/>
                <a:cs typeface="Tahoma" panose="020B0604030504040204" pitchFamily="34" charset="0"/>
              </a:rPr>
              <a:t>if you have bitter jealousy and selfish ambition in your hearts, do not boast and be false to the truth. </a:t>
            </a:r>
            <a:r>
              <a:rPr lang="en-US" sz="3200" dirty="0" smtClean="0">
                <a:latin typeface="Tahoma" panose="020B0604030504040204" pitchFamily="34" charset="0"/>
                <a:ea typeface="Tahoma" panose="020B0604030504040204" pitchFamily="34" charset="0"/>
                <a:cs typeface="Tahoma" panose="020B0604030504040204" pitchFamily="34" charset="0"/>
              </a:rPr>
              <a:t>This </a:t>
            </a:r>
            <a:r>
              <a:rPr lang="en-US" sz="3200" dirty="0">
                <a:latin typeface="Tahoma" panose="020B0604030504040204" pitchFamily="34" charset="0"/>
                <a:ea typeface="Tahoma" panose="020B0604030504040204" pitchFamily="34" charset="0"/>
                <a:cs typeface="Tahoma" panose="020B0604030504040204" pitchFamily="34" charset="0"/>
              </a:rPr>
              <a:t>is not the wisdom that comes down from above, but is earthly, unspiritual, </a:t>
            </a:r>
            <a:r>
              <a:rPr lang="en-US" sz="3200" dirty="0">
                <a:solidFill>
                  <a:schemeClr val="accent1"/>
                </a:solidFill>
                <a:latin typeface="Tahoma" panose="020B0604030504040204" pitchFamily="34" charset="0"/>
                <a:ea typeface="Tahoma" panose="020B0604030504040204" pitchFamily="34" charset="0"/>
                <a:cs typeface="Tahoma" panose="020B0604030504040204" pitchFamily="34" charset="0"/>
              </a:rPr>
              <a:t>demonic. </a:t>
            </a:r>
            <a:r>
              <a:rPr lang="en-US" sz="3200" dirty="0" smtClean="0">
                <a:latin typeface="Tahoma" panose="020B0604030504040204" pitchFamily="34" charset="0"/>
                <a:ea typeface="Tahoma" panose="020B0604030504040204" pitchFamily="34" charset="0"/>
                <a:cs typeface="Tahoma" panose="020B0604030504040204" pitchFamily="34" charset="0"/>
              </a:rPr>
              <a:t>For </a:t>
            </a:r>
            <a:r>
              <a:rPr lang="en-US" sz="3200" dirty="0">
                <a:latin typeface="Tahoma" panose="020B0604030504040204" pitchFamily="34" charset="0"/>
                <a:ea typeface="Tahoma" panose="020B0604030504040204" pitchFamily="34" charset="0"/>
                <a:cs typeface="Tahoma" panose="020B0604030504040204" pitchFamily="34" charset="0"/>
              </a:rPr>
              <a:t>where jealousy and selfish ambition exist, there will be disorder and every vile practice. </a:t>
            </a:r>
            <a:r>
              <a:rPr lang="en-US" sz="3200" dirty="0" smtClean="0">
                <a:latin typeface="Tahoma" panose="020B0604030504040204" pitchFamily="34" charset="0"/>
                <a:ea typeface="Tahoma" panose="020B0604030504040204" pitchFamily="34" charset="0"/>
                <a:cs typeface="Tahoma" panose="020B0604030504040204" pitchFamily="34" charset="0"/>
              </a:rPr>
              <a:t>But </a:t>
            </a:r>
            <a:r>
              <a:rPr lang="en-US" sz="3200" dirty="0">
                <a:latin typeface="Tahoma" panose="020B0604030504040204" pitchFamily="34" charset="0"/>
                <a:ea typeface="Tahoma" panose="020B0604030504040204" pitchFamily="34" charset="0"/>
                <a:cs typeface="Tahoma" panose="020B0604030504040204" pitchFamily="34" charset="0"/>
              </a:rPr>
              <a:t>the wisdom from above is first pure, then peaceable, gentle, open to reason, full of mercy and good fruits, impartial and sincere. </a:t>
            </a:r>
            <a:r>
              <a:rPr lang="en-US" sz="3200" dirty="0" smtClean="0">
                <a:latin typeface="Tahoma" panose="020B0604030504040204" pitchFamily="34" charset="0"/>
                <a:ea typeface="Tahoma" panose="020B0604030504040204" pitchFamily="34" charset="0"/>
                <a:cs typeface="Tahoma" panose="020B0604030504040204" pitchFamily="34" charset="0"/>
              </a:rPr>
              <a:t>And </a:t>
            </a:r>
            <a:r>
              <a:rPr lang="en-US" sz="3200" dirty="0">
                <a:latin typeface="Tahoma" panose="020B0604030504040204" pitchFamily="34" charset="0"/>
                <a:ea typeface="Tahoma" panose="020B0604030504040204" pitchFamily="34" charset="0"/>
                <a:cs typeface="Tahoma" panose="020B0604030504040204" pitchFamily="34" charset="0"/>
              </a:rPr>
              <a:t>a harvest of righteousness is sown in peace by those who make peace.</a:t>
            </a:r>
          </a:p>
        </p:txBody>
      </p:sp>
    </p:spTree>
    <p:extLst>
      <p:ext uri="{BB962C8B-B14F-4D97-AF65-F5344CB8AC3E}">
        <p14:creationId xmlns:p14="http://schemas.microsoft.com/office/powerpoint/2010/main" val="3242393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6476" y="1758462"/>
            <a:ext cx="9592408" cy="4974993"/>
          </a:xfrm>
        </p:spPr>
      </p:pic>
    </p:spTree>
    <p:extLst>
      <p:ext uri="{BB962C8B-B14F-4D97-AF65-F5344CB8AC3E}">
        <p14:creationId xmlns:p14="http://schemas.microsoft.com/office/powerpoint/2010/main" val="3264369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680321" y="2336872"/>
            <a:ext cx="9613861" cy="4187019"/>
          </a:xfrm>
        </p:spPr>
        <p:txBody>
          <a:bodyPr>
            <a:normAutofit/>
          </a:bodyPr>
          <a:lstStyle/>
          <a:p>
            <a:pPr fontAlgn="base"/>
            <a:r>
              <a:rPr lang="en-US" sz="2800" dirty="0">
                <a:latin typeface="Tahoma" panose="020B0604030504040204" pitchFamily="34" charset="0"/>
                <a:ea typeface="Tahoma" panose="020B0604030504040204" pitchFamily="34" charset="0"/>
                <a:cs typeface="Tahoma" panose="020B0604030504040204" pitchFamily="34" charset="0"/>
              </a:rPr>
              <a:t>Belief in demons and evil spirits is linked to poorer mental health, according to research published in the </a:t>
            </a:r>
            <a:r>
              <a:rPr lang="en-US" sz="2800" i="1" dirty="0">
                <a:latin typeface="Tahoma" panose="020B0604030504040204" pitchFamily="34" charset="0"/>
                <a:ea typeface="Tahoma" panose="020B0604030504040204" pitchFamily="34" charset="0"/>
                <a:cs typeface="Tahoma" panose="020B0604030504040204" pitchFamily="34" charset="0"/>
                <a:hlinkClick r:id="rId2"/>
              </a:rPr>
              <a:t>Journal for the Scientific Study of Religion</a:t>
            </a:r>
            <a:r>
              <a:rPr lang="en-US" sz="2800" dirty="0">
                <a:latin typeface="Tahoma" panose="020B0604030504040204" pitchFamily="34" charset="0"/>
                <a:ea typeface="Tahoma" panose="020B0604030504040204" pitchFamily="34" charset="0"/>
                <a:cs typeface="Tahoma" panose="020B0604030504040204" pitchFamily="34" charset="0"/>
              </a:rPr>
              <a:t>.</a:t>
            </a:r>
          </a:p>
          <a:p>
            <a:pPr fontAlgn="base"/>
            <a:r>
              <a:rPr lang="en-US" sz="2800" dirty="0">
                <a:latin typeface="Tahoma" panose="020B0604030504040204" pitchFamily="34" charset="0"/>
                <a:ea typeface="Tahoma" panose="020B0604030504040204" pitchFamily="34" charset="0"/>
                <a:cs typeface="Tahoma" panose="020B0604030504040204" pitchFamily="34" charset="0"/>
              </a:rPr>
              <a:t>The study used data from 3,290 Americans who participated in the National Study of Youth and Religion to uncover that the belief in demons was a strong predictor of poorer mental health among youth and young adults. However, poorer mental health did not lead to greater belief in demons.</a:t>
            </a:r>
          </a:p>
          <a:p>
            <a:endParaRPr lang="en-US" dirty="0"/>
          </a:p>
        </p:txBody>
      </p:sp>
    </p:spTree>
    <p:extLst>
      <p:ext uri="{BB962C8B-B14F-4D97-AF65-F5344CB8AC3E}">
        <p14:creationId xmlns:p14="http://schemas.microsoft.com/office/powerpoint/2010/main" val="3253175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680321" y="2541864"/>
            <a:ext cx="10116310" cy="4219663"/>
          </a:xfrm>
        </p:spPr>
        <p:txBody>
          <a:bodyPr>
            <a:normAutofit/>
          </a:bodyPr>
          <a:lstStyle/>
          <a:p>
            <a:pPr marL="0" indent="0">
              <a:buNone/>
            </a:pPr>
            <a:r>
              <a:rPr lang="en-US" sz="2800" dirty="0" smtClean="0"/>
              <a:t>Mental Illness does affect our ability to comprehend God’s plan by preventing rational/logical thought.</a:t>
            </a:r>
          </a:p>
          <a:p>
            <a:pPr marL="0" indent="0">
              <a:buNone/>
            </a:pPr>
            <a:endParaRPr lang="en-US" sz="2800" dirty="0"/>
          </a:p>
          <a:p>
            <a:pPr marL="0" indent="0">
              <a:buNone/>
            </a:pPr>
            <a:r>
              <a:rPr lang="en-US" sz="2800" dirty="0" smtClean="0"/>
              <a:t>Mental illness does affect our ability to comprehend God’s plan by limiting our ability to process truth. </a:t>
            </a:r>
          </a:p>
          <a:p>
            <a:pPr marL="0" indent="0">
              <a:buNone/>
            </a:pPr>
            <a:endParaRPr lang="en-US" sz="2800" dirty="0"/>
          </a:p>
          <a:p>
            <a:pPr marL="0" indent="0">
              <a:buNone/>
            </a:pPr>
            <a:r>
              <a:rPr lang="en-US" sz="2800" dirty="0" smtClean="0"/>
              <a:t>Mental illness at times causes us to be unable to realize the importance of faith in God. </a:t>
            </a:r>
            <a:endParaRPr lang="en-US" sz="2800" dirty="0"/>
          </a:p>
        </p:txBody>
      </p:sp>
    </p:spTree>
    <p:extLst>
      <p:ext uri="{BB962C8B-B14F-4D97-AF65-F5344CB8AC3E}">
        <p14:creationId xmlns:p14="http://schemas.microsoft.com/office/powerpoint/2010/main" val="3056696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680321" y="1978269"/>
            <a:ext cx="9613861" cy="4739054"/>
          </a:xfrm>
        </p:spPr>
        <p:txBody>
          <a:bodyPr>
            <a:normAutofit lnSpcReduction="10000"/>
          </a:bodyPr>
          <a:lstStyle/>
          <a:p>
            <a:r>
              <a:rPr lang="en-US" sz="3000" dirty="0">
                <a:latin typeface="Tahoma" panose="020B0604030504040204" pitchFamily="34" charset="0"/>
                <a:ea typeface="Tahoma" panose="020B0604030504040204" pitchFamily="34" charset="0"/>
                <a:cs typeface="Tahoma" panose="020B0604030504040204" pitchFamily="34" charset="0"/>
              </a:rPr>
              <a:t>The more young people believed in demons in their teens, the more likely they were as young adults to report feelings of being unloved or sad and depressed, researchers found.</a:t>
            </a:r>
          </a:p>
          <a:p>
            <a:r>
              <a:rPr lang="en-US" sz="3000" dirty="0">
                <a:latin typeface="Tahoma" panose="020B0604030504040204" pitchFamily="34" charset="0"/>
                <a:ea typeface="Tahoma" panose="020B0604030504040204" pitchFamily="34" charset="0"/>
                <a:cs typeface="Tahoma" panose="020B0604030504040204" pitchFamily="34" charset="0"/>
              </a:rPr>
              <a:t>Yet contrary to conventional wisdom, the reverse was not the case. </a:t>
            </a:r>
            <a:r>
              <a:rPr lang="en-US" sz="3000" dirty="0" smtClean="0">
                <a:latin typeface="Tahoma" panose="020B0604030504040204" pitchFamily="34" charset="0"/>
                <a:ea typeface="Tahoma" panose="020B0604030504040204" pitchFamily="34" charset="0"/>
                <a:cs typeface="Tahoma" panose="020B0604030504040204" pitchFamily="34" charset="0"/>
              </a:rPr>
              <a:t>Having </a:t>
            </a:r>
            <a:r>
              <a:rPr lang="en-US" sz="3000" dirty="0">
                <a:latin typeface="Tahoma" panose="020B0604030504040204" pitchFamily="34" charset="0"/>
                <a:ea typeface="Tahoma" panose="020B0604030504040204" pitchFamily="34" charset="0"/>
                <a:cs typeface="Tahoma" panose="020B0604030504040204" pitchFamily="34" charset="0"/>
              </a:rPr>
              <a:t>poor mental health did not lead to greater belief in demonic forces.</a:t>
            </a:r>
          </a:p>
          <a:p>
            <a:r>
              <a:rPr lang="en-US" sz="3000" dirty="0">
                <a:latin typeface="Tahoma" panose="020B0604030504040204" pitchFamily="34" charset="0"/>
                <a:ea typeface="Tahoma" panose="020B0604030504040204" pitchFamily="34" charset="0"/>
                <a:cs typeface="Tahoma" panose="020B0604030504040204" pitchFamily="34" charset="0"/>
              </a:rPr>
              <a:t>“Mental health has no apparent, statistically significant effect on later changes in beliefs in demons,” researchers reported in the study results just published online in the Journal for the Society of the Scientific Study of Religion.</a:t>
            </a:r>
          </a:p>
          <a:p>
            <a:endParaRPr lang="en-US" dirty="0"/>
          </a:p>
        </p:txBody>
      </p:sp>
    </p:spTree>
    <p:extLst>
      <p:ext uri="{BB962C8B-B14F-4D97-AF65-F5344CB8AC3E}">
        <p14:creationId xmlns:p14="http://schemas.microsoft.com/office/powerpoint/2010/main" val="1483422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131885" y="2180492"/>
            <a:ext cx="11641015" cy="4484077"/>
          </a:xfrm>
        </p:spPr>
        <p:txBody>
          <a:bodyPr>
            <a:noAutofit/>
          </a:bodyPr>
          <a:lstStyle/>
          <a:p>
            <a:r>
              <a:rPr lang="en-US" sz="2800" dirty="0">
                <a:latin typeface="Tahoma" panose="020B0604030504040204" pitchFamily="34" charset="0"/>
                <a:ea typeface="Tahoma" panose="020B0604030504040204" pitchFamily="34" charset="0"/>
                <a:cs typeface="Tahoma" panose="020B0604030504040204" pitchFamily="34" charset="0"/>
              </a:rPr>
              <a:t>W</a:t>
            </a:r>
            <a:r>
              <a:rPr lang="en-US" sz="2800" dirty="0" smtClean="0">
                <a:latin typeface="Tahoma" panose="020B0604030504040204" pitchFamily="34" charset="0"/>
                <a:ea typeface="Tahoma" panose="020B0604030504040204" pitchFamily="34" charset="0"/>
                <a:cs typeface="Tahoma" panose="020B0604030504040204" pitchFamily="34" charset="0"/>
              </a:rPr>
              <a:t>hen </a:t>
            </a:r>
            <a:r>
              <a:rPr lang="en-US" sz="2800" dirty="0">
                <a:latin typeface="Tahoma" panose="020B0604030504040204" pitchFamily="34" charset="0"/>
                <a:ea typeface="Tahoma" panose="020B0604030504040204" pitchFamily="34" charset="0"/>
                <a:cs typeface="Tahoma" panose="020B0604030504040204" pitchFamily="34" charset="0"/>
              </a:rPr>
              <a:t>the response </a:t>
            </a:r>
            <a:r>
              <a:rPr lang="en-US" sz="2800" dirty="0" smtClean="0">
                <a:latin typeface="Tahoma" panose="020B0604030504040204" pitchFamily="34" charset="0"/>
                <a:ea typeface="Tahoma" panose="020B0604030504040204" pitchFamily="34" charset="0"/>
                <a:cs typeface="Tahoma" panose="020B0604030504040204" pitchFamily="34" charset="0"/>
              </a:rPr>
              <a:t>is </a:t>
            </a:r>
            <a:r>
              <a:rPr lang="en-US" sz="2800" dirty="0">
                <a:latin typeface="Tahoma" panose="020B0604030504040204" pitchFamily="34" charset="0"/>
                <a:ea typeface="Tahoma" panose="020B0604030504040204" pitchFamily="34" charset="0"/>
                <a:cs typeface="Tahoma" panose="020B0604030504040204" pitchFamily="34" charset="0"/>
              </a:rPr>
              <a:t>dysfunctional, such as when the fear is disproportionate to the threat, it can lead to increased stress and attitudes of cynicism, distrust and hopelessness. These, in turn, are related to mental health ills such as </a:t>
            </a:r>
            <a:r>
              <a:rPr lang="en-US" sz="2800" dirty="0" smtClean="0">
                <a:latin typeface="Tahoma" panose="020B0604030504040204" pitchFamily="34" charset="0"/>
                <a:ea typeface="Tahoma" panose="020B0604030504040204" pitchFamily="34" charset="0"/>
                <a:cs typeface="Tahoma" panose="020B0604030504040204" pitchFamily="34" charset="0"/>
              </a:rPr>
              <a:t>depression, social </a:t>
            </a:r>
            <a:r>
              <a:rPr lang="en-US" sz="2800" dirty="0">
                <a:latin typeface="Tahoma" panose="020B0604030504040204" pitchFamily="34" charset="0"/>
                <a:ea typeface="Tahoma" panose="020B0604030504040204" pitchFamily="34" charset="0"/>
                <a:cs typeface="Tahoma" panose="020B0604030504040204" pitchFamily="34" charset="0"/>
              </a:rPr>
              <a:t>anxiety, paranoia, obsessive compulsive disorder, and general anxiety</a:t>
            </a:r>
            <a:r>
              <a:rPr lang="en-US" sz="2800"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In the case of religion, if one holds an excessive belief that demons with evil intentions are all around, it may be difficult to ever feel safe and secure.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61621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680321" y="2083777"/>
            <a:ext cx="9613861" cy="4686299"/>
          </a:xfrm>
        </p:spPr>
        <p:txBody>
          <a:bodyPr/>
          <a:lstStyle/>
          <a:p>
            <a:r>
              <a:rPr lang="en-US" sz="2800" dirty="0">
                <a:latin typeface="Tahoma" panose="020B0604030504040204" pitchFamily="34" charset="0"/>
                <a:ea typeface="Tahoma" panose="020B0604030504040204" pitchFamily="34" charset="0"/>
                <a:cs typeface="Tahoma" panose="020B0604030504040204" pitchFamily="34" charset="0"/>
              </a:rPr>
              <a:t>“It may be,” </a:t>
            </a:r>
            <a:r>
              <a:rPr lang="en-US" sz="2800" dirty="0" err="1">
                <a:latin typeface="Tahoma" panose="020B0604030504040204" pitchFamily="34" charset="0"/>
                <a:ea typeface="Tahoma" panose="020B0604030504040204" pitchFamily="34" charset="0"/>
                <a:cs typeface="Tahoma" panose="020B0604030504040204" pitchFamily="34" charset="0"/>
              </a:rPr>
              <a:t>Nie</a:t>
            </a:r>
            <a:r>
              <a:rPr lang="en-US" sz="2800" dirty="0">
                <a:latin typeface="Tahoma" panose="020B0604030504040204" pitchFamily="34" charset="0"/>
                <a:ea typeface="Tahoma" panose="020B0604030504040204" pitchFamily="34" charset="0"/>
                <a:cs typeface="Tahoma" panose="020B0604030504040204" pitchFamily="34" charset="0"/>
              </a:rPr>
              <a:t> and Olson wrote, “that views of the world in which life is perceived to be unpredictable, out of control, or worse yet, controlled by malevolent forces, have the potential to be far more damaging to mental health ... than the possible protective effects of reassuring beliefs</a:t>
            </a:r>
            <a:r>
              <a:rPr lang="en-US" sz="2800" dirty="0" smtClean="0">
                <a:latin typeface="Tahoma" panose="020B0604030504040204" pitchFamily="34" charset="0"/>
                <a:ea typeface="Tahoma" panose="020B0604030504040204" pitchFamily="34" charset="0"/>
                <a:cs typeface="Tahoma" panose="020B0604030504040204" pitchFamily="34" charset="0"/>
              </a:rPr>
              <a:t>.”</a:t>
            </a:r>
          </a:p>
          <a:p>
            <a:r>
              <a:rPr lang="en-US" sz="2800" dirty="0">
                <a:latin typeface="Tahoma" panose="020B0604030504040204" pitchFamily="34" charset="0"/>
                <a:ea typeface="Tahoma" panose="020B0604030504040204" pitchFamily="34" charset="0"/>
                <a:cs typeface="Tahoma" panose="020B0604030504040204" pitchFamily="34" charset="0"/>
              </a:rPr>
              <a:t>T</a:t>
            </a:r>
            <a:r>
              <a:rPr lang="en-US" sz="2800" dirty="0" smtClean="0">
                <a:latin typeface="Tahoma" panose="020B0604030504040204" pitchFamily="34" charset="0"/>
                <a:ea typeface="Tahoma" panose="020B0604030504040204" pitchFamily="34" charset="0"/>
                <a:cs typeface="Tahoma" panose="020B0604030504040204" pitchFamily="34" charset="0"/>
              </a:rPr>
              <a:t>he </a:t>
            </a:r>
            <a:r>
              <a:rPr lang="en-US" sz="2800" dirty="0">
                <a:latin typeface="Tahoma" panose="020B0604030504040204" pitchFamily="34" charset="0"/>
                <a:ea typeface="Tahoma" panose="020B0604030504040204" pitchFamily="34" charset="0"/>
                <a:cs typeface="Tahoma" panose="020B0604030504040204" pitchFamily="34" charset="0"/>
              </a:rPr>
              <a:t>findings in the Purdue study are also consistent with a developing body of research on the dark side of religion, </a:t>
            </a:r>
            <a:r>
              <a:rPr lang="en-US" sz="2800" b="1" dirty="0">
                <a:solidFill>
                  <a:schemeClr val="accent1"/>
                </a:solidFill>
                <a:latin typeface="Tahoma" panose="020B0604030504040204" pitchFamily="34" charset="0"/>
                <a:ea typeface="Tahoma" panose="020B0604030504040204" pitchFamily="34" charset="0"/>
                <a:cs typeface="Tahoma" panose="020B0604030504040204" pitchFamily="34" charset="0"/>
              </a:rPr>
              <a:t>when fear and judgment unbalanced by a sense of divine love and mercy can take a substantial toll on health.</a:t>
            </a:r>
          </a:p>
        </p:txBody>
      </p:sp>
    </p:spTree>
    <p:extLst>
      <p:ext uri="{BB962C8B-B14F-4D97-AF65-F5344CB8AC3E}">
        <p14:creationId xmlns:p14="http://schemas.microsoft.com/office/powerpoint/2010/main" val="3379858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680321" y="2336873"/>
            <a:ext cx="9613861" cy="4214398"/>
          </a:xfrm>
        </p:spPr>
        <p:txBody>
          <a:bodyPr>
            <a:normAutofit/>
          </a:bodyPr>
          <a:lstStyle/>
          <a:p>
            <a:r>
              <a:rPr lang="en-US" sz="2800" dirty="0" smtClean="0"/>
              <a:t>So how can we as a Church address mental illness?</a:t>
            </a:r>
            <a:r>
              <a:rPr lang="en-US" sz="2800" b="1" dirty="0"/>
              <a:t> </a:t>
            </a:r>
            <a:endParaRPr lang="en-US" sz="2800" b="1" dirty="0" smtClean="0"/>
          </a:p>
          <a:p>
            <a:pPr marL="0" indent="0">
              <a:buNone/>
            </a:pPr>
            <a:r>
              <a:rPr lang="en-US" sz="2800" b="1" dirty="0" smtClean="0"/>
              <a:t>1. Do </a:t>
            </a:r>
            <a:r>
              <a:rPr lang="en-US" sz="2800" b="1" dirty="0"/>
              <a:t>Not Judge. </a:t>
            </a:r>
            <a:endParaRPr lang="en-US" sz="2800" b="1" dirty="0" smtClean="0"/>
          </a:p>
          <a:p>
            <a:pPr marL="0" indent="0">
              <a:buNone/>
            </a:pPr>
            <a:r>
              <a:rPr lang="en-US" sz="2800" dirty="0" smtClean="0"/>
              <a:t>Judgement</a:t>
            </a:r>
            <a:r>
              <a:rPr lang="en-US" sz="2800" dirty="0"/>
              <a:t>, and even well-intended religious statements (“You just need to pray more.”), will further isolate those with mental illness and potentially exacerbate their struggles. Try meeting these individuals with compassion and a listening ear. Church leaders do not need all the answers in order to be supportive. “More listening, less talking” is a good motto.</a:t>
            </a:r>
            <a:endParaRPr lang="en-US" sz="2800" dirty="0" smtClean="0"/>
          </a:p>
          <a:p>
            <a:endParaRPr lang="en-US" dirty="0"/>
          </a:p>
        </p:txBody>
      </p:sp>
    </p:spTree>
    <p:extLst>
      <p:ext uri="{BB962C8B-B14F-4D97-AF65-F5344CB8AC3E}">
        <p14:creationId xmlns:p14="http://schemas.microsoft.com/office/powerpoint/2010/main" val="2427234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680321" y="2336872"/>
            <a:ext cx="9613861" cy="4029203"/>
          </a:xfrm>
        </p:spPr>
        <p:txBody>
          <a:bodyPr>
            <a:noAutofit/>
          </a:bodyPr>
          <a:lstStyle/>
          <a:p>
            <a:pPr marL="0" indent="0">
              <a:buNone/>
            </a:pPr>
            <a:r>
              <a:rPr lang="en-US" sz="2800" dirty="0" smtClean="0"/>
              <a:t>2. </a:t>
            </a:r>
            <a:r>
              <a:rPr lang="en-US" sz="2800" b="1" dirty="0"/>
              <a:t>Read and </a:t>
            </a:r>
            <a:r>
              <a:rPr lang="en-US" sz="2800" b="1" dirty="0" smtClean="0"/>
              <a:t>Research</a:t>
            </a:r>
          </a:p>
          <a:p>
            <a:pPr marL="0" indent="0">
              <a:buNone/>
            </a:pPr>
            <a:r>
              <a:rPr lang="en-US" sz="2800" dirty="0" smtClean="0"/>
              <a:t>Although </a:t>
            </a:r>
            <a:r>
              <a:rPr lang="en-US" sz="2800" dirty="0"/>
              <a:t>most church leaders are not in a position to treat mental illness, they do need to have basic knowledge of mental health disorders and diseases. Why? Many struggling individuals may first seek help among their church leaders. It is important to recognize when church members’ struggles are related to mental health issues so that church leadership can help them find adequate support and treatment. </a:t>
            </a:r>
            <a:endParaRPr lang="en-US" sz="2800" dirty="0"/>
          </a:p>
        </p:txBody>
      </p:sp>
    </p:spTree>
    <p:extLst>
      <p:ext uri="{BB962C8B-B14F-4D97-AF65-F5344CB8AC3E}">
        <p14:creationId xmlns:p14="http://schemas.microsoft.com/office/powerpoint/2010/main" val="1339846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680321" y="2336872"/>
            <a:ext cx="9613861" cy="3925031"/>
          </a:xfrm>
        </p:spPr>
        <p:txBody>
          <a:bodyPr>
            <a:normAutofit/>
          </a:bodyPr>
          <a:lstStyle/>
          <a:p>
            <a:pPr marL="0" indent="0">
              <a:buNone/>
            </a:pPr>
            <a:r>
              <a:rPr lang="en-US" sz="2800" dirty="0" smtClean="0"/>
              <a:t>3. </a:t>
            </a:r>
            <a:r>
              <a:rPr lang="en-US" sz="2800" b="1" dirty="0"/>
              <a:t>Refer </a:t>
            </a:r>
            <a:r>
              <a:rPr lang="en-US" sz="2800" b="1" dirty="0" smtClean="0"/>
              <a:t>Out</a:t>
            </a:r>
          </a:p>
          <a:p>
            <a:pPr marL="0" indent="0">
              <a:buNone/>
            </a:pPr>
            <a:r>
              <a:rPr lang="en-US" sz="2800" dirty="0" smtClean="0"/>
              <a:t>Church </a:t>
            </a:r>
            <a:r>
              <a:rPr lang="en-US" sz="2800" dirty="0"/>
              <a:t>leaders are not typically trained to treat mental illness; it is simply not their job. When church members demonstrate mental health issues, leaders should offer compassion and support, but also provide them with proper referrals for treatment. Generate a referral list and utilize when needed.</a:t>
            </a:r>
            <a:endParaRPr lang="en-US" sz="2800" dirty="0"/>
          </a:p>
        </p:txBody>
      </p:sp>
    </p:spTree>
    <p:extLst>
      <p:ext uri="{BB962C8B-B14F-4D97-AF65-F5344CB8AC3E}">
        <p14:creationId xmlns:p14="http://schemas.microsoft.com/office/powerpoint/2010/main" val="385882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188396" y="2089232"/>
            <a:ext cx="12003603" cy="5197032"/>
          </a:xfrm>
        </p:spPr>
        <p:txBody>
          <a:bodyPr>
            <a:normAutofit lnSpcReduction="10000"/>
          </a:bodyPr>
          <a:lstStyle/>
          <a:p>
            <a:pPr marL="0" indent="0">
              <a:buNone/>
            </a:pPr>
            <a:r>
              <a:rPr lang="en-US" sz="2800" dirty="0" smtClean="0"/>
              <a:t>4. </a:t>
            </a:r>
            <a:r>
              <a:rPr lang="en-US" sz="2800" b="1" dirty="0"/>
              <a:t>Stop the </a:t>
            </a:r>
            <a:r>
              <a:rPr lang="en-US" sz="2800" b="1" dirty="0" smtClean="0"/>
              <a:t>Stigma</a:t>
            </a:r>
          </a:p>
          <a:p>
            <a:pPr marL="0" indent="0">
              <a:buNone/>
            </a:pPr>
            <a:r>
              <a:rPr lang="en-US" sz="2800" b="1" dirty="0"/>
              <a:t> </a:t>
            </a:r>
            <a:r>
              <a:rPr lang="en-US" sz="2800" dirty="0"/>
              <a:t>Stigma regarding mental illness still exists in both our country and our churches. As church leaders, there are simple ways to help reduce that stigma, including:</a:t>
            </a:r>
          </a:p>
          <a:p>
            <a:pPr marL="0" indent="0">
              <a:buNone/>
            </a:pPr>
            <a:r>
              <a:rPr lang="en-US" sz="2800" dirty="0"/>
              <a:t>Avoid offensive language (i.e. words and phrases involving psycho, crazy, they are nuts, etc.).</a:t>
            </a:r>
          </a:p>
          <a:p>
            <a:pPr marL="0" indent="0">
              <a:buNone/>
            </a:pPr>
            <a:r>
              <a:rPr lang="en-US" sz="2800" dirty="0"/>
              <a:t>Discuss mental health issues from the pulpit and in leadership meetings.</a:t>
            </a:r>
          </a:p>
          <a:p>
            <a:pPr marL="0" indent="0">
              <a:buNone/>
            </a:pPr>
            <a:r>
              <a:rPr lang="en-US" sz="2800" dirty="0"/>
              <a:t>Use the church bulletin to feature mental health topics and supportive resources.</a:t>
            </a:r>
          </a:p>
          <a:p>
            <a:pPr marL="0" indent="0">
              <a:buNone/>
            </a:pPr>
            <a:r>
              <a:rPr lang="en-US" sz="2800" dirty="0"/>
              <a:t>Acknowledge that mental health issues are complex in nature and involve biological, psychological, developmental, societal, spiritual, and familial components.</a:t>
            </a:r>
          </a:p>
          <a:p>
            <a:pPr marL="0" indent="0">
              <a:buNone/>
            </a:pPr>
            <a:endParaRPr lang="en-US" dirty="0"/>
          </a:p>
        </p:txBody>
      </p:sp>
    </p:spTree>
    <p:extLst>
      <p:ext uri="{BB962C8B-B14F-4D97-AF65-F5344CB8AC3E}">
        <p14:creationId xmlns:p14="http://schemas.microsoft.com/office/powerpoint/2010/main" val="3610811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130524" y="2336873"/>
            <a:ext cx="11970808" cy="3599316"/>
          </a:xfrm>
        </p:spPr>
        <p:txBody>
          <a:bodyPr>
            <a:noAutofit/>
          </a:bodyPr>
          <a:lstStyle/>
          <a:p>
            <a:pPr marL="0" indent="0">
              <a:buNone/>
            </a:pPr>
            <a:r>
              <a:rPr lang="en-US" sz="2800" dirty="0" smtClean="0"/>
              <a:t>5. </a:t>
            </a:r>
            <a:r>
              <a:rPr lang="en-US" sz="2800" b="1" dirty="0"/>
              <a:t>Recognize </a:t>
            </a:r>
            <a:r>
              <a:rPr lang="en-US" sz="2800" b="1" dirty="0" smtClean="0"/>
              <a:t>Complexity</a:t>
            </a:r>
          </a:p>
          <a:p>
            <a:pPr marL="0" indent="0">
              <a:buNone/>
            </a:pPr>
            <a:r>
              <a:rPr lang="en-US" sz="2800" b="1" dirty="0"/>
              <a:t> </a:t>
            </a:r>
            <a:r>
              <a:rPr lang="en-US" sz="2800" dirty="0"/>
              <a:t>Although I believe all diseases and disorders are a result of humanity’s fall, I do not believe all diseases and disorders are direct results from one’s own sinful nature. To categorize mental illness as simply a spiritual issue is to ignore the beautiful complexity of which </a:t>
            </a:r>
            <a:r>
              <a:rPr lang="en-US" sz="2800" dirty="0" smtClean="0"/>
              <a:t>we </a:t>
            </a:r>
            <a:r>
              <a:rPr lang="en-US" sz="2800" dirty="0"/>
              <a:t>are designed. </a:t>
            </a:r>
            <a:r>
              <a:rPr lang="en-US" sz="2800" dirty="0" smtClean="0"/>
              <a:t>Mental </a:t>
            </a:r>
            <a:r>
              <a:rPr lang="en-US" sz="2800" dirty="0"/>
              <a:t>health issues are typically a combination of psychological, biological, developmental, societal, spiritual, and familial issues. Infant depression, schizophrenia, and Autism Spectrum Disorders are great examples of complex mental health issues.</a:t>
            </a:r>
            <a:endParaRPr lang="en-US" sz="2800" dirty="0"/>
          </a:p>
        </p:txBody>
      </p:sp>
    </p:spTree>
    <p:extLst>
      <p:ext uri="{BB962C8B-B14F-4D97-AF65-F5344CB8AC3E}">
        <p14:creationId xmlns:p14="http://schemas.microsoft.com/office/powerpoint/2010/main" val="3749657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6.</a:t>
            </a:r>
            <a:r>
              <a:rPr lang="en-US" sz="2800" b="1" dirty="0"/>
              <a:t> Understand the Impact on Family and </a:t>
            </a:r>
            <a:r>
              <a:rPr lang="en-US" sz="2800" b="1" dirty="0" smtClean="0"/>
              <a:t>Friends</a:t>
            </a:r>
          </a:p>
          <a:p>
            <a:pPr marL="0" indent="0">
              <a:buNone/>
            </a:pPr>
            <a:r>
              <a:rPr lang="en-US" sz="2800" dirty="0" smtClean="0"/>
              <a:t>Not </a:t>
            </a:r>
            <a:r>
              <a:rPr lang="en-US" sz="2800" dirty="0"/>
              <a:t>all victims of mental illness are individuals with a diagnosable condition. Family and friends of individuals with mental illness often struggle with helping their loved one. Be careful what you say, offer support, and pray for them too.</a:t>
            </a:r>
            <a:endParaRPr lang="en-US" sz="2800" dirty="0"/>
          </a:p>
        </p:txBody>
      </p:sp>
    </p:spTree>
    <p:extLst>
      <p:ext uri="{BB962C8B-B14F-4D97-AF65-F5344CB8AC3E}">
        <p14:creationId xmlns:p14="http://schemas.microsoft.com/office/powerpoint/2010/main" val="2512790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7.</a:t>
            </a:r>
            <a:r>
              <a:rPr lang="en-US" sz="2800" b="1" dirty="0"/>
              <a:t> Care for Personal Mental </a:t>
            </a:r>
            <a:r>
              <a:rPr lang="en-US" sz="2800" b="1" dirty="0" smtClean="0"/>
              <a:t>Health</a:t>
            </a:r>
          </a:p>
          <a:p>
            <a:pPr marL="0" indent="0">
              <a:buNone/>
            </a:pPr>
            <a:r>
              <a:rPr lang="en-US" sz="2800" dirty="0" smtClean="0"/>
              <a:t>Last</a:t>
            </a:r>
            <a:r>
              <a:rPr lang="en-US" sz="2800" dirty="0"/>
              <a:t>, but certainly not least, church leaders should take care of their own mental health. Leading a church can be a stressful position, and stress alone can lead to physical and mental deterioration. Church leaders should have adequate support, take time to relax, and reach out for support if they are struggling. Remember, it is okay to say “no” to requests for additional work. If church leaders are suffering, so will their ministries.</a:t>
            </a:r>
            <a:endParaRPr lang="en-US" sz="2800" dirty="0"/>
          </a:p>
        </p:txBody>
      </p:sp>
    </p:spTree>
    <p:extLst>
      <p:ext uri="{BB962C8B-B14F-4D97-AF65-F5344CB8AC3E}">
        <p14:creationId xmlns:p14="http://schemas.microsoft.com/office/powerpoint/2010/main" val="112715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45824" y="1714500"/>
            <a:ext cx="5231422" cy="5020408"/>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51" y="2215661"/>
            <a:ext cx="6449334" cy="4317023"/>
          </a:xfrm>
          <a:prstGeom prst="rect">
            <a:avLst/>
          </a:prstGeom>
        </p:spPr>
      </p:pic>
    </p:spTree>
    <p:extLst>
      <p:ext uri="{BB962C8B-B14F-4D97-AF65-F5344CB8AC3E}">
        <p14:creationId xmlns:p14="http://schemas.microsoft.com/office/powerpoint/2010/main" val="1391228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8. </a:t>
            </a:r>
            <a:r>
              <a:rPr lang="en-US" sz="2800" dirty="0"/>
              <a:t>Talk about it. </a:t>
            </a:r>
            <a:endParaRPr lang="en-US" sz="2800" dirty="0" smtClean="0"/>
          </a:p>
          <a:p>
            <a:pPr marL="0" indent="0">
              <a:buNone/>
            </a:pPr>
            <a:r>
              <a:rPr lang="en-US" sz="2800" dirty="0" smtClean="0"/>
              <a:t>Every </a:t>
            </a:r>
            <a:r>
              <a:rPr lang="en-US" sz="2800" dirty="0"/>
              <a:t>year, </a:t>
            </a:r>
            <a:r>
              <a:rPr lang="en-US" sz="2800" u="sng" dirty="0">
                <a:hlinkClick r:id="rId2"/>
              </a:rPr>
              <a:t>more than 25 percent</a:t>
            </a:r>
            <a:r>
              <a:rPr lang="en-US" sz="2800" dirty="0"/>
              <a:t> of the U.S. adult population suffers from a diagnosable mental illness—mostly quietly and in shame.</a:t>
            </a:r>
            <a:endParaRPr lang="en-US" sz="2800" dirty="0"/>
          </a:p>
        </p:txBody>
      </p:sp>
    </p:spTree>
    <p:extLst>
      <p:ext uri="{BB962C8B-B14F-4D97-AF65-F5344CB8AC3E}">
        <p14:creationId xmlns:p14="http://schemas.microsoft.com/office/powerpoint/2010/main" val="3547158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9. </a:t>
            </a:r>
            <a:r>
              <a:rPr lang="en-US" sz="2800" dirty="0"/>
              <a:t>Assemble a </a:t>
            </a:r>
            <a:r>
              <a:rPr lang="en-US" sz="2800" dirty="0" smtClean="0"/>
              <a:t>network</a:t>
            </a:r>
          </a:p>
          <a:p>
            <a:pPr marL="0" indent="0">
              <a:buNone/>
            </a:pPr>
            <a:r>
              <a:rPr lang="en-US" sz="2800" dirty="0" smtClean="0"/>
              <a:t>Before </a:t>
            </a:r>
            <a:r>
              <a:rPr lang="en-US" sz="2800" dirty="0"/>
              <a:t>a crisis, find professionals with a variety of specialties. Build relationships with them, ask for advice, and be ready to partner when someone needs care. </a:t>
            </a:r>
            <a:endParaRPr lang="en-US" sz="2800" dirty="0"/>
          </a:p>
        </p:txBody>
      </p:sp>
    </p:spTree>
    <p:extLst>
      <p:ext uri="{BB962C8B-B14F-4D97-AF65-F5344CB8AC3E}">
        <p14:creationId xmlns:p14="http://schemas.microsoft.com/office/powerpoint/2010/main" val="12102455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10. </a:t>
            </a:r>
            <a:r>
              <a:rPr lang="en-US" sz="3200" dirty="0"/>
              <a:t>Foster </a:t>
            </a:r>
            <a:r>
              <a:rPr lang="en-US" sz="3200" dirty="0" smtClean="0"/>
              <a:t>friendships</a:t>
            </a:r>
          </a:p>
          <a:p>
            <a:pPr marL="0" indent="0">
              <a:buNone/>
            </a:pPr>
            <a:r>
              <a:rPr lang="en-US" sz="3200" dirty="0" smtClean="0"/>
              <a:t>People </a:t>
            </a:r>
            <a:r>
              <a:rPr lang="en-US" sz="3200" dirty="0"/>
              <a:t>affected by mental illness need friends who will not abandon them when they’re symptomatic. </a:t>
            </a:r>
            <a:endParaRPr lang="en-US" sz="3200" dirty="0"/>
          </a:p>
        </p:txBody>
      </p:sp>
    </p:spTree>
    <p:extLst>
      <p:ext uri="{BB962C8B-B14F-4D97-AF65-F5344CB8AC3E}">
        <p14:creationId xmlns:p14="http://schemas.microsoft.com/office/powerpoint/2010/main" val="31529770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11.Walk </a:t>
            </a:r>
            <a:r>
              <a:rPr lang="en-US" sz="2800" dirty="0"/>
              <a:t>through </a:t>
            </a:r>
            <a:r>
              <a:rPr lang="en-US" sz="2800" dirty="0" smtClean="0"/>
              <a:t>treatment</a:t>
            </a:r>
          </a:p>
          <a:p>
            <a:pPr marL="0" indent="0">
              <a:buNone/>
            </a:pPr>
            <a:r>
              <a:rPr lang="en-US" sz="2800" dirty="0" smtClean="0"/>
              <a:t> </a:t>
            </a:r>
            <a:r>
              <a:rPr lang="en-US" sz="2800" dirty="0"/>
              <a:t>Visit the hospital. Bring casseroles. Help with the cost of medications. Ask how treatments are going. Minister to people with mental illness in the ways you minister to people recovering from surgery or enduring cancer treatments. </a:t>
            </a:r>
            <a:endParaRPr lang="en-US" sz="2800" dirty="0"/>
          </a:p>
        </p:txBody>
      </p:sp>
    </p:spTree>
    <p:extLst>
      <p:ext uri="{BB962C8B-B14F-4D97-AF65-F5344CB8AC3E}">
        <p14:creationId xmlns:p14="http://schemas.microsoft.com/office/powerpoint/2010/main" val="761042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179409" y="2037144"/>
            <a:ext cx="11875624" cy="4728259"/>
          </a:xfrm>
        </p:spPr>
        <p:txBody>
          <a:bodyPr>
            <a:normAutofit/>
          </a:bodyPr>
          <a:lstStyle/>
          <a:p>
            <a:pPr marL="0" indent="0">
              <a:buNone/>
            </a:pPr>
            <a:r>
              <a:rPr lang="en-US" sz="2800" dirty="0"/>
              <a:t>My family has always been in the church. Dad was a pastor for 10 years. When schizophrenia came knocking, we were steeped in church life, yet the church was mostly silent on the reality of mental illness—and we got the message that we should be silent as well. This silence was isolating and cruel.</a:t>
            </a:r>
          </a:p>
          <a:p>
            <a:pPr marL="0" indent="0">
              <a:buNone/>
            </a:pPr>
            <a:r>
              <a:rPr lang="en-US" sz="2800" dirty="0"/>
              <a:t>Yet our greatest moments of hope have come through encounters with individuals in the church who have made eye contact, visited Mom in prison, answered late-night phone calls to help her sort through her thoughts, showed up for small group when Dad cried every week. These are simple acts of love that reflect the heart of our creator, who knows far more than we do about how wretched we all are.</a:t>
            </a:r>
          </a:p>
          <a:p>
            <a:pPr marL="0" indent="0">
              <a:buNone/>
            </a:pPr>
            <a:endParaRPr lang="en-US" dirty="0"/>
          </a:p>
        </p:txBody>
      </p:sp>
    </p:spTree>
    <p:extLst>
      <p:ext uri="{BB962C8B-B14F-4D97-AF65-F5344CB8AC3E}">
        <p14:creationId xmlns:p14="http://schemas.microsoft.com/office/powerpoint/2010/main" val="2787560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Like it or not, the church is the first place many turn in crisis. And fair or not, the church’s silence or rejection feels like rejection from God. We cannot keep turning away from the most vulnerable among us. It’s time to be part of the solution.</a:t>
            </a:r>
            <a:endParaRPr lang="en-US" sz="2800" dirty="0"/>
          </a:p>
        </p:txBody>
      </p:sp>
    </p:spTree>
    <p:extLst>
      <p:ext uri="{BB962C8B-B14F-4D97-AF65-F5344CB8AC3E}">
        <p14:creationId xmlns:p14="http://schemas.microsoft.com/office/powerpoint/2010/main" val="2969754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592398" y="1925515"/>
            <a:ext cx="9613861" cy="4853353"/>
          </a:xfrm>
        </p:spPr>
        <p:txBody>
          <a:bodyPr>
            <a:noAutofit/>
          </a:bodyPr>
          <a:lstStyle/>
          <a:p>
            <a:r>
              <a:rPr lang="en-US" sz="2800" dirty="0" smtClean="0"/>
              <a:t>Lamentations 3-Depression</a:t>
            </a:r>
          </a:p>
          <a:p>
            <a:pPr lvl="1"/>
            <a:r>
              <a:rPr lang="en-US" sz="2800" dirty="0" smtClean="0"/>
              <a:t>Symptoms</a:t>
            </a:r>
          </a:p>
          <a:p>
            <a:pPr lvl="2"/>
            <a:r>
              <a:rPr lang="en-US" sz="2800" dirty="0" smtClean="0"/>
              <a:t>Affliction v. 1</a:t>
            </a:r>
          </a:p>
          <a:p>
            <a:pPr lvl="2"/>
            <a:r>
              <a:rPr lang="en-US" sz="2800" dirty="0" smtClean="0"/>
              <a:t>Darkness without light v. 2</a:t>
            </a:r>
          </a:p>
          <a:p>
            <a:pPr lvl="2"/>
            <a:r>
              <a:rPr lang="en-US" sz="2800" dirty="0" smtClean="0"/>
              <a:t>God is against him v. 3</a:t>
            </a:r>
          </a:p>
          <a:p>
            <a:pPr lvl="2"/>
            <a:r>
              <a:rPr lang="en-US" sz="2800" dirty="0" smtClean="0"/>
              <a:t>Skin and flesh waste away-broken bones v. 4</a:t>
            </a:r>
          </a:p>
          <a:p>
            <a:pPr lvl="2"/>
            <a:r>
              <a:rPr lang="en-US" sz="2800" dirty="0" smtClean="0"/>
              <a:t>Besieged and enveloped with bitterness and tribulation v. 5</a:t>
            </a:r>
          </a:p>
          <a:p>
            <a:pPr lvl="2"/>
            <a:r>
              <a:rPr lang="en-US" sz="2800" dirty="0" smtClean="0"/>
              <a:t>Dwell as if dead- v. 6</a:t>
            </a:r>
          </a:p>
          <a:p>
            <a:pPr lvl="2"/>
            <a:r>
              <a:rPr lang="en-US" sz="2800" dirty="0" smtClean="0"/>
              <a:t>Imprisoned-a wall about him v. 7</a:t>
            </a:r>
          </a:p>
          <a:p>
            <a:pPr lvl="2"/>
            <a:r>
              <a:rPr lang="en-US" sz="2800" dirty="0" smtClean="0"/>
              <a:t>Prayer is not heard v. 8</a:t>
            </a:r>
          </a:p>
        </p:txBody>
      </p:sp>
    </p:spTree>
    <p:extLst>
      <p:ext uri="{BB962C8B-B14F-4D97-AF65-F5344CB8AC3E}">
        <p14:creationId xmlns:p14="http://schemas.microsoft.com/office/powerpoint/2010/main" val="2926976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p:txBody>
          <a:bodyPr/>
          <a:lstStyle/>
          <a:p>
            <a:r>
              <a:rPr lang="en-US" dirty="0" smtClean="0"/>
              <a:t>Lamentations 3</a:t>
            </a:r>
          </a:p>
          <a:p>
            <a:pPr lvl="1"/>
            <a:r>
              <a:rPr lang="en-US" dirty="0"/>
              <a:t>Ways out are blocked v. 9</a:t>
            </a:r>
          </a:p>
          <a:p>
            <a:pPr lvl="1"/>
            <a:r>
              <a:rPr lang="en-US" dirty="0" smtClean="0"/>
              <a:t>Others are after him-bear lies in wait v. 10</a:t>
            </a:r>
          </a:p>
          <a:p>
            <a:pPr lvl="1"/>
            <a:r>
              <a:rPr lang="en-US" dirty="0" smtClean="0"/>
              <a:t>Torn to pieces and desolate v. 11</a:t>
            </a:r>
          </a:p>
          <a:p>
            <a:pPr lvl="1"/>
            <a:r>
              <a:rPr lang="en-US" dirty="0" smtClean="0"/>
              <a:t>I am targeted by the bow v. 12</a:t>
            </a:r>
          </a:p>
          <a:p>
            <a:pPr lvl="1"/>
            <a:r>
              <a:rPr lang="en-US" dirty="0" smtClean="0"/>
              <a:t>People laugh at me v. 14</a:t>
            </a:r>
          </a:p>
          <a:p>
            <a:pPr lvl="1"/>
            <a:r>
              <a:rPr lang="en-US" dirty="0" smtClean="0"/>
              <a:t>I worry and grieve v. 16</a:t>
            </a:r>
          </a:p>
          <a:p>
            <a:pPr lvl="1"/>
            <a:r>
              <a:rPr lang="en-US" dirty="0" smtClean="0"/>
              <a:t>I have no peace within v. 17</a:t>
            </a:r>
          </a:p>
          <a:p>
            <a:pPr lvl="1"/>
            <a:r>
              <a:rPr lang="en-US" dirty="0" smtClean="0"/>
              <a:t>Forgotten happiness v. 17</a:t>
            </a:r>
          </a:p>
          <a:p>
            <a:pPr lvl="1"/>
            <a:r>
              <a:rPr lang="en-US" dirty="0" smtClean="0"/>
              <a:t>Lost hope in the Lord v. 18</a:t>
            </a:r>
          </a:p>
          <a:p>
            <a:pPr lvl="1"/>
            <a:endParaRPr lang="en-US" dirty="0" smtClean="0"/>
          </a:p>
          <a:p>
            <a:pPr lvl="1"/>
            <a:endParaRPr lang="en-US" dirty="0"/>
          </a:p>
        </p:txBody>
      </p:sp>
    </p:spTree>
    <p:extLst>
      <p:ext uri="{BB962C8B-B14F-4D97-AF65-F5344CB8AC3E}">
        <p14:creationId xmlns:p14="http://schemas.microsoft.com/office/powerpoint/2010/main" val="2808460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7684" y="1738842"/>
            <a:ext cx="8889024" cy="5014507"/>
          </a:xfrm>
        </p:spPr>
      </p:pic>
    </p:spTree>
    <p:extLst>
      <p:ext uri="{BB962C8B-B14F-4D97-AF65-F5344CB8AC3E}">
        <p14:creationId xmlns:p14="http://schemas.microsoft.com/office/powerpoint/2010/main" val="3961212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680321" y="1995854"/>
            <a:ext cx="9613861" cy="4686300"/>
          </a:xfrm>
        </p:spPr>
        <p:txBody>
          <a:bodyPr>
            <a:noAutofit/>
          </a:bodyPr>
          <a:lstStyle/>
          <a:p>
            <a:endParaRPr lang="en-US" sz="2800" dirty="0" smtClean="0">
              <a:latin typeface="Tahoma" panose="020B0604030504040204" pitchFamily="34" charset="0"/>
              <a:ea typeface="Tahoma" panose="020B0604030504040204" pitchFamily="34" charset="0"/>
              <a:cs typeface="Tahoma" panose="020B0604030504040204" pitchFamily="34" charset="0"/>
            </a:endParaRPr>
          </a:p>
          <a:p>
            <a:r>
              <a:rPr lang="en-US" sz="2800" dirty="0" smtClean="0">
                <a:latin typeface="Tahoma" panose="020B0604030504040204" pitchFamily="34" charset="0"/>
                <a:ea typeface="Tahoma" panose="020B0604030504040204" pitchFamily="34" charset="0"/>
                <a:cs typeface="Tahoma" panose="020B0604030504040204" pitchFamily="34" charset="0"/>
              </a:rPr>
              <a:t>A </a:t>
            </a:r>
            <a:r>
              <a:rPr lang="en-US" sz="2800" dirty="0">
                <a:latin typeface="Tahoma" panose="020B0604030504040204" pitchFamily="34" charset="0"/>
                <a:ea typeface="Tahoma" panose="020B0604030504040204" pitchFamily="34" charset="0"/>
                <a:cs typeface="Tahoma" panose="020B0604030504040204" pitchFamily="34" charset="0"/>
              </a:rPr>
              <a:t>mental health disorder characterized by persistently depressed mood or loss of interest in activities, causing significant impairment in daily life</a:t>
            </a:r>
            <a:r>
              <a:rPr lang="en-US" sz="2800" dirty="0" smtClean="0">
                <a:latin typeface="Tahoma" panose="020B0604030504040204" pitchFamily="34" charset="0"/>
                <a:ea typeface="Tahoma" panose="020B0604030504040204" pitchFamily="34" charset="0"/>
                <a:cs typeface="Tahoma" panose="020B0604030504040204" pitchFamily="34" charset="0"/>
              </a:rPr>
              <a:t>.</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Very </a:t>
            </a:r>
            <a:r>
              <a:rPr lang="en-US" sz="2800" dirty="0" smtClean="0">
                <a:latin typeface="Tahoma" panose="020B0604030504040204" pitchFamily="34" charset="0"/>
                <a:ea typeface="Tahoma" panose="020B0604030504040204" pitchFamily="34" charset="0"/>
                <a:cs typeface="Tahoma" panose="020B0604030504040204" pitchFamily="34" charset="0"/>
              </a:rPr>
              <a:t>common</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More than 3 million US cases per year</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96241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680321" y="1960684"/>
            <a:ext cx="9613861" cy="4897316"/>
          </a:xfrm>
        </p:spPr>
        <p:txBody>
          <a:bodyPr>
            <a:normAutofit/>
          </a:bodyPr>
          <a:lstStyle/>
          <a:p>
            <a:endParaRPr lang="en-US" sz="3000" dirty="0" smtClean="0">
              <a:latin typeface="Tahoma" panose="020B0604030504040204" pitchFamily="34" charset="0"/>
              <a:ea typeface="Tahoma" panose="020B0604030504040204" pitchFamily="34" charset="0"/>
              <a:cs typeface="Tahoma" panose="020B0604030504040204" pitchFamily="34" charset="0"/>
            </a:endParaRPr>
          </a:p>
          <a:p>
            <a:r>
              <a:rPr lang="en-US" sz="3000" dirty="0" smtClean="0">
                <a:latin typeface="Tahoma" panose="020B0604030504040204" pitchFamily="34" charset="0"/>
                <a:ea typeface="Tahoma" panose="020B0604030504040204" pitchFamily="34" charset="0"/>
                <a:cs typeface="Tahoma" panose="020B0604030504040204" pitchFamily="34" charset="0"/>
              </a:rPr>
              <a:t>Treatable </a:t>
            </a:r>
            <a:r>
              <a:rPr lang="en-US" sz="3000" dirty="0">
                <a:latin typeface="Tahoma" panose="020B0604030504040204" pitchFamily="34" charset="0"/>
                <a:ea typeface="Tahoma" panose="020B0604030504040204" pitchFamily="34" charset="0"/>
                <a:cs typeface="Tahoma" panose="020B0604030504040204" pitchFamily="34" charset="0"/>
              </a:rPr>
              <a:t>by a medical </a:t>
            </a:r>
            <a:r>
              <a:rPr lang="en-US" sz="3000" dirty="0" smtClean="0">
                <a:latin typeface="Tahoma" panose="020B0604030504040204" pitchFamily="34" charset="0"/>
                <a:ea typeface="Tahoma" panose="020B0604030504040204" pitchFamily="34" charset="0"/>
                <a:cs typeface="Tahoma" panose="020B0604030504040204" pitchFamily="34" charset="0"/>
              </a:rPr>
              <a:t>professional</a:t>
            </a:r>
          </a:p>
          <a:p>
            <a:pPr marL="0" indent="0">
              <a:buNone/>
            </a:pPr>
            <a:endParaRPr lang="en-US" sz="3000" dirty="0">
              <a:latin typeface="Tahoma" panose="020B0604030504040204" pitchFamily="34" charset="0"/>
              <a:ea typeface="Tahoma" panose="020B0604030504040204" pitchFamily="34" charset="0"/>
              <a:cs typeface="Tahoma" panose="020B0604030504040204" pitchFamily="34" charset="0"/>
            </a:endParaRPr>
          </a:p>
          <a:p>
            <a:r>
              <a:rPr lang="en-US" sz="3000" dirty="0" smtClean="0">
                <a:latin typeface="Tahoma" panose="020B0604030504040204" pitchFamily="34" charset="0"/>
                <a:ea typeface="Tahoma" panose="020B0604030504040204" pitchFamily="34" charset="0"/>
                <a:cs typeface="Tahoma" panose="020B0604030504040204" pitchFamily="34" charset="0"/>
              </a:rPr>
              <a:t>Possible </a:t>
            </a:r>
            <a:r>
              <a:rPr lang="en-US" sz="3000" dirty="0">
                <a:latin typeface="Tahoma" panose="020B0604030504040204" pitchFamily="34" charset="0"/>
                <a:ea typeface="Tahoma" panose="020B0604030504040204" pitchFamily="34" charset="0"/>
                <a:cs typeface="Tahoma" panose="020B0604030504040204" pitchFamily="34" charset="0"/>
              </a:rPr>
              <a:t>causes include a combination of biological, psychological, and social sources of distress. Increasingly, research suggests these factors may cause changes in brain function, including altered activity of certain neural circuits in the brain</a:t>
            </a:r>
            <a:r>
              <a:rPr lang="en-US" sz="3000" dirty="0" smtClean="0">
                <a:latin typeface="Tahoma" panose="020B0604030504040204" pitchFamily="34" charset="0"/>
                <a:ea typeface="Tahoma" panose="020B0604030504040204" pitchFamily="34" charset="0"/>
                <a:cs typeface="Tahoma" panose="020B0604030504040204" pitchFamily="34" charset="0"/>
              </a:rPr>
              <a:t>.</a:t>
            </a:r>
            <a:endParaRPr lang="en-US" sz="3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54963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Christianity-Depression</a:t>
            </a:r>
            <a:endParaRPr lang="en-US" dirty="0"/>
          </a:p>
        </p:txBody>
      </p:sp>
      <p:sp>
        <p:nvSpPr>
          <p:cNvPr id="3" name="Content Placeholder 2"/>
          <p:cNvSpPr>
            <a:spLocks noGrp="1"/>
          </p:cNvSpPr>
          <p:nvPr>
            <p:ph idx="1"/>
          </p:nvPr>
        </p:nvSpPr>
        <p:spPr>
          <a:xfrm>
            <a:off x="202223" y="1960684"/>
            <a:ext cx="11623431" cy="5029201"/>
          </a:xfrm>
        </p:spPr>
        <p:txBody>
          <a:bodyPr/>
          <a:lstStyle/>
          <a:p>
            <a:endParaRPr lang="en-US" dirty="0" smtClean="0">
              <a:latin typeface="Tahoma" panose="020B0604030504040204" pitchFamily="34" charset="0"/>
              <a:ea typeface="Tahoma" panose="020B0604030504040204" pitchFamily="34" charset="0"/>
              <a:cs typeface="Tahoma" panose="020B0604030504040204" pitchFamily="34" charset="0"/>
            </a:endParaRPr>
          </a:p>
          <a:p>
            <a:r>
              <a:rPr lang="en-US" sz="2800" dirty="0" smtClean="0">
                <a:latin typeface="Tahoma" panose="020B0604030504040204" pitchFamily="34" charset="0"/>
                <a:ea typeface="Tahoma" panose="020B0604030504040204" pitchFamily="34" charset="0"/>
                <a:cs typeface="Tahoma" panose="020B0604030504040204" pitchFamily="34" charset="0"/>
              </a:rPr>
              <a:t>The </a:t>
            </a:r>
            <a:r>
              <a:rPr lang="en-US" sz="2800" dirty="0">
                <a:latin typeface="Tahoma" panose="020B0604030504040204" pitchFamily="34" charset="0"/>
                <a:ea typeface="Tahoma" panose="020B0604030504040204" pitchFamily="34" charset="0"/>
                <a:cs typeface="Tahoma" panose="020B0604030504040204" pitchFamily="34" charset="0"/>
              </a:rPr>
              <a:t>persistent feeling of sadness or loss of interest that characterizes major depression can lead to a range of behavioral and physical symptoms. These may include changes in sleep, appetite, energy level, concentration, daily behavior, or self-esteem. Depression can also be associated with thoughts of suicide</a:t>
            </a:r>
            <a:r>
              <a:rPr lang="en-US" sz="2800" dirty="0" smtClean="0">
                <a:latin typeface="Tahoma" panose="020B0604030504040204" pitchFamily="34" charset="0"/>
                <a:ea typeface="Tahoma" panose="020B0604030504040204" pitchFamily="34" charset="0"/>
                <a:cs typeface="Tahoma" panose="020B0604030504040204" pitchFamily="34" charset="0"/>
              </a:rPr>
              <a:t>.</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The mainstay of treatment is usually medication, talk therapy, or a combination of the two. Increasingly, research suggests these treatments may normalize brain changes associated with depression.</a:t>
            </a:r>
          </a:p>
          <a:p>
            <a:endParaRPr lang="en-US" sz="2800" dirty="0"/>
          </a:p>
        </p:txBody>
      </p:sp>
    </p:spTree>
    <p:extLst>
      <p:ext uri="{BB962C8B-B14F-4D97-AF65-F5344CB8AC3E}">
        <p14:creationId xmlns:p14="http://schemas.microsoft.com/office/powerpoint/2010/main" val="404006634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803</TotalTime>
  <Words>1846</Words>
  <Application>Microsoft Office PowerPoint</Application>
  <PresentationFormat>Widescreen</PresentationFormat>
  <Paragraphs>140</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Tahoma</vt:lpstr>
      <vt:lpstr>Trebuchet MS</vt:lpstr>
      <vt:lpstr>Berlin</vt:lpstr>
      <vt:lpstr> Mental Health and Christianity by Tim A. Thrasher, LMSW</vt:lpstr>
      <vt:lpstr>Mental Health and Christianity</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Christianity-Depression</vt:lpstr>
      <vt:lpstr>Mental Health and Christianity</vt:lpstr>
      <vt:lpstr>Mental Health and Christianity</vt:lpstr>
      <vt:lpstr>Mental Health and Christianity</vt:lpstr>
      <vt:lpstr>Mental Health and Christianity</vt:lpstr>
      <vt:lpstr>Mental Health and Christianity</vt:lpstr>
      <vt:lpstr>Mental Health and Christianity</vt:lpstr>
      <vt:lpstr>Mental Health and Christianity</vt:lpstr>
      <vt:lpstr>Mental Health and Christianity</vt:lpstr>
      <vt:lpstr>Mental Health and Christianity</vt:lpstr>
      <vt:lpstr>Mental Health and Christianity</vt:lpstr>
      <vt:lpstr>Mental Health and Christianity</vt:lpstr>
      <vt:lpstr>Mental Health and Christianity</vt:lpstr>
      <vt:lpstr>Mental Health and Christianity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and Christianity</dc:title>
  <dc:creator>Tim Thrasher</dc:creator>
  <cp:lastModifiedBy>Tim Thrasher</cp:lastModifiedBy>
  <cp:revision>86</cp:revision>
  <dcterms:created xsi:type="dcterms:W3CDTF">2018-12-19T01:13:00Z</dcterms:created>
  <dcterms:modified xsi:type="dcterms:W3CDTF">2019-02-20T12:13:24Z</dcterms:modified>
</cp:coreProperties>
</file>